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4"/>
  </p:sldMasterIdLst>
  <p:notesMasterIdLst>
    <p:notesMasterId r:id="rId18"/>
  </p:notesMasterIdLst>
  <p:sldIdLst>
    <p:sldId id="256" r:id="rId5"/>
    <p:sldId id="265" r:id="rId6"/>
    <p:sldId id="258" r:id="rId7"/>
    <p:sldId id="262" r:id="rId8"/>
    <p:sldId id="264" r:id="rId9"/>
    <p:sldId id="266" r:id="rId10"/>
    <p:sldId id="271" r:id="rId11"/>
    <p:sldId id="270" r:id="rId12"/>
    <p:sldId id="269" r:id="rId13"/>
    <p:sldId id="261" r:id="rId14"/>
    <p:sldId id="259" r:id="rId15"/>
    <p:sldId id="272" r:id="rId16"/>
    <p:sldId id="26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2" d="100"/>
          <a:sy n="92" d="100"/>
        </p:scale>
        <p:origin x="92"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88A924-F8D7-4CB3-9124-884E1A56F909}" type="datetimeFigureOut">
              <a:rPr lang="en-IN" smtClean="0"/>
              <a:t>11-12-2022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06AEBE-C10D-4386-A832-ECF0F3458086}" type="slidenum">
              <a:rPr lang="en-IN" smtClean="0"/>
              <a:t>‹#›</a:t>
            </a:fld>
            <a:endParaRPr lang="en-IN"/>
          </a:p>
        </p:txBody>
      </p:sp>
    </p:spTree>
    <p:extLst>
      <p:ext uri="{BB962C8B-B14F-4D97-AF65-F5344CB8AC3E}">
        <p14:creationId xmlns:p14="http://schemas.microsoft.com/office/powerpoint/2010/main" val="1745915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ada699850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ada699850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21D90D2-04A5-4214-8645-5D64806A865B}" type="datetimeFigureOut">
              <a:rPr lang="en-IN" smtClean="0"/>
              <a:t>11-12-2022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2D3DFAD2-9E57-411D-BED0-C453CB52E71D}" type="slidenum">
              <a:rPr lang="en-IN" smtClean="0"/>
              <a:t>‹#›</a:t>
            </a:fld>
            <a:endParaRPr lang="en-IN"/>
          </a:p>
        </p:txBody>
      </p:sp>
    </p:spTree>
    <p:extLst>
      <p:ext uri="{BB962C8B-B14F-4D97-AF65-F5344CB8AC3E}">
        <p14:creationId xmlns:p14="http://schemas.microsoft.com/office/powerpoint/2010/main" val="2004449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1D90D2-04A5-4214-8645-5D64806A865B}" type="datetimeFigureOut">
              <a:rPr lang="en-IN" smtClean="0"/>
              <a:t>11-12-2022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D3DFAD2-9E57-411D-BED0-C453CB52E71D}" type="slidenum">
              <a:rPr lang="en-IN" smtClean="0"/>
              <a:t>‹#›</a:t>
            </a:fld>
            <a:endParaRPr lang="en-IN"/>
          </a:p>
        </p:txBody>
      </p:sp>
    </p:spTree>
    <p:extLst>
      <p:ext uri="{BB962C8B-B14F-4D97-AF65-F5344CB8AC3E}">
        <p14:creationId xmlns:p14="http://schemas.microsoft.com/office/powerpoint/2010/main" val="2976864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1D90D2-04A5-4214-8645-5D64806A865B}" type="datetimeFigureOut">
              <a:rPr lang="en-IN" smtClean="0"/>
              <a:t>11-12-2022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D3DFAD2-9E57-411D-BED0-C453CB52E71D}" type="slidenum">
              <a:rPr lang="en-IN" smtClean="0"/>
              <a:t>‹#›</a:t>
            </a:fld>
            <a:endParaRPr lang="en-IN"/>
          </a:p>
        </p:txBody>
      </p:sp>
    </p:spTree>
    <p:extLst>
      <p:ext uri="{BB962C8B-B14F-4D97-AF65-F5344CB8AC3E}">
        <p14:creationId xmlns:p14="http://schemas.microsoft.com/office/powerpoint/2010/main" val="3637640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1D90D2-04A5-4214-8645-5D64806A865B}" type="datetimeFigureOut">
              <a:rPr lang="en-IN" smtClean="0"/>
              <a:t>11-12-2022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D3DFAD2-9E57-411D-BED0-C453CB52E71D}" type="slidenum">
              <a:rPr lang="en-IN" smtClean="0"/>
              <a:t>‹#›</a:t>
            </a:fld>
            <a:endParaRPr lang="en-IN"/>
          </a:p>
        </p:txBody>
      </p:sp>
    </p:spTree>
    <p:extLst>
      <p:ext uri="{BB962C8B-B14F-4D97-AF65-F5344CB8AC3E}">
        <p14:creationId xmlns:p14="http://schemas.microsoft.com/office/powerpoint/2010/main" val="784560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321D90D2-04A5-4214-8645-5D64806A865B}" type="datetimeFigureOut">
              <a:rPr lang="en-IN" smtClean="0"/>
              <a:t>11-12-2022</a:t>
            </a:fld>
            <a:endParaRPr lang="en-IN"/>
          </a:p>
        </p:txBody>
      </p:sp>
      <p:sp>
        <p:nvSpPr>
          <p:cNvPr id="5" name="Footer Placeholder 4"/>
          <p:cNvSpPr>
            <a:spLocks noGrp="1"/>
          </p:cNvSpPr>
          <p:nvPr>
            <p:ph type="ftr" sz="quarter" idx="11"/>
          </p:nvPr>
        </p:nvSpPr>
        <p:spPr>
          <a:xfrm>
            <a:off x="2182708" y="6272784"/>
            <a:ext cx="6327648" cy="365125"/>
          </a:xfrm>
        </p:spPr>
        <p:txBody>
          <a:bodyPr/>
          <a:lstStyle/>
          <a:p>
            <a:endParaRPr lang="en-IN"/>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2D3DFAD2-9E57-411D-BED0-C453CB52E71D}" type="slidenum">
              <a:rPr lang="en-IN" smtClean="0"/>
              <a:t>‹#›</a:t>
            </a:fld>
            <a:endParaRPr lang="en-IN"/>
          </a:p>
        </p:txBody>
      </p:sp>
    </p:spTree>
    <p:extLst>
      <p:ext uri="{BB962C8B-B14F-4D97-AF65-F5344CB8AC3E}">
        <p14:creationId xmlns:p14="http://schemas.microsoft.com/office/powerpoint/2010/main" val="4236495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21D90D2-04A5-4214-8645-5D64806A865B}" type="datetimeFigureOut">
              <a:rPr lang="en-IN" smtClean="0"/>
              <a:t>11-12-2022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D3DFAD2-9E57-411D-BED0-C453CB52E71D}" type="slidenum">
              <a:rPr lang="en-IN" smtClean="0"/>
              <a:t>‹#›</a:t>
            </a:fld>
            <a:endParaRPr lang="en-IN"/>
          </a:p>
        </p:txBody>
      </p:sp>
    </p:spTree>
    <p:extLst>
      <p:ext uri="{BB962C8B-B14F-4D97-AF65-F5344CB8AC3E}">
        <p14:creationId xmlns:p14="http://schemas.microsoft.com/office/powerpoint/2010/main" val="3389921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1D90D2-04A5-4214-8645-5D64806A865B}" type="datetimeFigureOut">
              <a:rPr lang="en-IN" smtClean="0"/>
              <a:t>11-12-2022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D3DFAD2-9E57-411D-BED0-C453CB52E71D}" type="slidenum">
              <a:rPr lang="en-IN" smtClean="0"/>
              <a:t>‹#›</a:t>
            </a:fld>
            <a:endParaRPr lang="en-IN"/>
          </a:p>
        </p:txBody>
      </p:sp>
    </p:spTree>
    <p:extLst>
      <p:ext uri="{BB962C8B-B14F-4D97-AF65-F5344CB8AC3E}">
        <p14:creationId xmlns:p14="http://schemas.microsoft.com/office/powerpoint/2010/main" val="2303974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21D90D2-04A5-4214-8645-5D64806A865B}" type="datetimeFigureOut">
              <a:rPr lang="en-IN" smtClean="0"/>
              <a:t>11-12-2022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D3DFAD2-9E57-411D-BED0-C453CB52E71D}" type="slidenum">
              <a:rPr lang="en-IN" smtClean="0"/>
              <a:t>‹#›</a:t>
            </a:fld>
            <a:endParaRPr lang="en-IN"/>
          </a:p>
        </p:txBody>
      </p:sp>
    </p:spTree>
    <p:extLst>
      <p:ext uri="{BB962C8B-B14F-4D97-AF65-F5344CB8AC3E}">
        <p14:creationId xmlns:p14="http://schemas.microsoft.com/office/powerpoint/2010/main" val="819913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1D90D2-04A5-4214-8645-5D64806A865B}" type="datetimeFigureOut">
              <a:rPr lang="en-IN" smtClean="0"/>
              <a:t>11-12-2022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D3DFAD2-9E57-411D-BED0-C453CB52E71D}" type="slidenum">
              <a:rPr lang="en-IN" smtClean="0"/>
              <a:t>‹#›</a:t>
            </a:fld>
            <a:endParaRPr lang="en-IN"/>
          </a:p>
        </p:txBody>
      </p:sp>
    </p:spTree>
    <p:extLst>
      <p:ext uri="{BB962C8B-B14F-4D97-AF65-F5344CB8AC3E}">
        <p14:creationId xmlns:p14="http://schemas.microsoft.com/office/powerpoint/2010/main" val="3954251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1D90D2-04A5-4214-8645-5D64806A865B}" type="datetimeFigureOut">
              <a:rPr lang="en-IN" smtClean="0"/>
              <a:t>11-12-2022</a:t>
            </a:fld>
            <a:endParaRPr lang="en-IN"/>
          </a:p>
        </p:txBody>
      </p:sp>
      <p:sp>
        <p:nvSpPr>
          <p:cNvPr id="6" name="Footer Placeholder 5"/>
          <p:cNvSpPr>
            <a:spLocks noGrp="1"/>
          </p:cNvSpPr>
          <p:nvPr>
            <p:ph type="ftr" sz="quarter" idx="11"/>
          </p:nvPr>
        </p:nvSpPr>
        <p:spPr/>
        <p:txBody>
          <a:bodyPr/>
          <a:lstStyle/>
          <a:p>
            <a:endParaRPr lang="en-IN"/>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2D3DFAD2-9E57-411D-BED0-C453CB52E71D}" type="slidenum">
              <a:rPr lang="en-IN" smtClean="0"/>
              <a:t>‹#›</a:t>
            </a:fld>
            <a:endParaRPr lang="en-IN"/>
          </a:p>
        </p:txBody>
      </p:sp>
    </p:spTree>
    <p:extLst>
      <p:ext uri="{BB962C8B-B14F-4D97-AF65-F5344CB8AC3E}">
        <p14:creationId xmlns:p14="http://schemas.microsoft.com/office/powerpoint/2010/main" val="1266956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1D90D2-04A5-4214-8645-5D64806A865B}" type="datetimeFigureOut">
              <a:rPr lang="en-IN" smtClean="0"/>
              <a:t>11-12-2022</a:t>
            </a:fld>
            <a:endParaRPr lang="en-IN"/>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2D3DFAD2-9E57-411D-BED0-C453CB52E71D}" type="slidenum">
              <a:rPr lang="en-IN" smtClean="0"/>
              <a:t>‹#›</a:t>
            </a:fld>
            <a:endParaRPr lang="en-IN"/>
          </a:p>
        </p:txBody>
      </p:sp>
    </p:spTree>
    <p:extLst>
      <p:ext uri="{BB962C8B-B14F-4D97-AF65-F5344CB8AC3E}">
        <p14:creationId xmlns:p14="http://schemas.microsoft.com/office/powerpoint/2010/main" val="39207308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321D90D2-04A5-4214-8645-5D64806A865B}" type="datetimeFigureOut">
              <a:rPr lang="en-IN" smtClean="0"/>
              <a:t>11-12-2022</a:t>
            </a:fld>
            <a:endParaRPr lang="en-IN"/>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IN"/>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2D3DFAD2-9E57-411D-BED0-C453CB52E71D}" type="slidenum">
              <a:rPr lang="en-IN" smtClean="0"/>
              <a:t>‹#›</a:t>
            </a:fld>
            <a:endParaRPr lang="en-IN"/>
          </a:p>
        </p:txBody>
      </p:sp>
    </p:spTree>
    <p:extLst>
      <p:ext uri="{BB962C8B-B14F-4D97-AF65-F5344CB8AC3E}">
        <p14:creationId xmlns:p14="http://schemas.microsoft.com/office/powerpoint/2010/main" val="1453522937"/>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aip.scitation.org/author/Slesazeck%2C+Stefan" TargetMode="External"/><Relationship Id="rId2" Type="http://schemas.openxmlformats.org/officeDocument/2006/relationships/hyperlink" Target="https://aip.scitation.org/author/Hoffmann%2C+Michael" TargetMode="External"/><Relationship Id="rId1" Type="http://schemas.openxmlformats.org/officeDocument/2006/relationships/slideLayout" Target="../slideLayouts/slideLayout2.xml"/><Relationship Id="rId4" Type="http://schemas.openxmlformats.org/officeDocument/2006/relationships/hyperlink" Target="https://aip.scitation.org/author/Mikolajick%2C+Thoma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F73E0-7BA1-0CD7-98FB-A0B5EE80802D}"/>
              </a:ext>
            </a:extLst>
          </p:cNvPr>
          <p:cNvSpPr>
            <a:spLocks noGrp="1"/>
          </p:cNvSpPr>
          <p:nvPr>
            <p:ph type="ctrTitle"/>
          </p:nvPr>
        </p:nvSpPr>
        <p:spPr/>
        <p:txBody>
          <a:bodyPr>
            <a:normAutofit/>
          </a:bodyPr>
          <a:lstStyle/>
          <a:p>
            <a:r>
              <a:rPr lang="en-US" sz="5400" dirty="0" err="1">
                <a:latin typeface="+mn-lt"/>
                <a:cs typeface="Times New Roman" panose="02020603050405020304" pitchFamily="18" charset="0"/>
              </a:rPr>
              <a:t>FerroElectric</a:t>
            </a:r>
            <a:r>
              <a:rPr lang="en-US" sz="5400" dirty="0">
                <a:latin typeface="+mn-lt"/>
                <a:cs typeface="Times New Roman" panose="02020603050405020304" pitchFamily="18" charset="0"/>
              </a:rPr>
              <a:t> Negative Capacitances</a:t>
            </a:r>
            <a:endParaRPr lang="en-IN" sz="5400" dirty="0">
              <a:latin typeface="+mn-lt"/>
              <a:cs typeface="Times New Roman" panose="02020603050405020304" pitchFamily="18" charset="0"/>
            </a:endParaRPr>
          </a:p>
        </p:txBody>
      </p:sp>
      <p:sp>
        <p:nvSpPr>
          <p:cNvPr id="3" name="Subtitle 2">
            <a:extLst>
              <a:ext uri="{FF2B5EF4-FFF2-40B4-BE49-F238E27FC236}">
                <a16:creationId xmlns:a16="http://schemas.microsoft.com/office/drawing/2014/main" id="{BC98B33D-20C4-43F3-7D67-39DEC5F6AA28}"/>
              </a:ext>
            </a:extLst>
          </p:cNvPr>
          <p:cNvSpPr>
            <a:spLocks noGrp="1"/>
          </p:cNvSpPr>
          <p:nvPr>
            <p:ph type="subTitle" idx="1"/>
          </p:nvPr>
        </p:nvSpPr>
        <p:spPr>
          <a:xfrm>
            <a:off x="76662" y="4398758"/>
            <a:ext cx="9144000" cy="2387600"/>
          </a:xfrm>
        </p:spPr>
        <p:txBody>
          <a:bodyPr>
            <a:noAutofit/>
          </a:bodyPr>
          <a:lstStyle/>
          <a:p>
            <a:pPr algn="r"/>
            <a:r>
              <a:rPr lang="en-US" sz="1600" dirty="0">
                <a:latin typeface="Times New Roman" panose="02020603050405020304" pitchFamily="18" charset="0"/>
                <a:cs typeface="Times New Roman" panose="02020603050405020304" pitchFamily="18" charset="0"/>
              </a:rPr>
              <a:t>by </a:t>
            </a:r>
          </a:p>
          <a:p>
            <a:pPr algn="r"/>
            <a:r>
              <a:rPr lang="en-US" sz="1600" dirty="0">
                <a:latin typeface="Times New Roman" panose="02020603050405020304" pitchFamily="18" charset="0"/>
                <a:cs typeface="Times New Roman" panose="02020603050405020304" pitchFamily="18" charset="0"/>
              </a:rPr>
              <a:t>AKSHAY RANCHOD PATIL</a:t>
            </a:r>
          </a:p>
        </p:txBody>
      </p:sp>
    </p:spTree>
    <p:extLst>
      <p:ext uri="{BB962C8B-B14F-4D97-AF65-F5344CB8AC3E}">
        <p14:creationId xmlns:p14="http://schemas.microsoft.com/office/powerpoint/2010/main" val="3927190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E5B74-7936-CC05-5DFF-E74927243C3C}"/>
              </a:ext>
            </a:extLst>
          </p:cNvPr>
          <p:cNvSpPr>
            <a:spLocks noGrp="1"/>
          </p:cNvSpPr>
          <p:nvPr>
            <p:ph type="title"/>
          </p:nvPr>
        </p:nvSpPr>
        <p:spPr>
          <a:xfrm>
            <a:off x="965939" y="186759"/>
            <a:ext cx="10058400" cy="1609344"/>
          </a:xfrm>
        </p:spPr>
        <p:txBody>
          <a:bodyPr/>
          <a:lstStyle/>
          <a:p>
            <a:pPr algn="ctr"/>
            <a:r>
              <a:rPr lang="en-US" dirty="0" err="1"/>
              <a:t>OUTlook</a:t>
            </a:r>
            <a:endParaRPr lang="en-IN" dirty="0"/>
          </a:p>
        </p:txBody>
      </p:sp>
      <p:sp>
        <p:nvSpPr>
          <p:cNvPr id="3" name="Content Placeholder 2">
            <a:extLst>
              <a:ext uri="{FF2B5EF4-FFF2-40B4-BE49-F238E27FC236}">
                <a16:creationId xmlns:a16="http://schemas.microsoft.com/office/drawing/2014/main" id="{B3B38F28-0958-E770-0017-31440C721376}"/>
              </a:ext>
            </a:extLst>
          </p:cNvPr>
          <p:cNvSpPr>
            <a:spLocks noGrp="1"/>
          </p:cNvSpPr>
          <p:nvPr>
            <p:ph idx="1"/>
          </p:nvPr>
        </p:nvSpPr>
        <p:spPr>
          <a:xfrm>
            <a:off x="771975" y="1241644"/>
            <a:ext cx="10252363" cy="5235355"/>
          </a:xfrm>
        </p:spPr>
        <p:txBody>
          <a:bodyPr>
            <a:normAutofit/>
          </a:bodyPr>
          <a:lstStyle/>
          <a:p>
            <a:pPr>
              <a:lnSpc>
                <a:spcPct val="150000"/>
              </a:lnSpc>
            </a:pPr>
            <a:r>
              <a:rPr lang="en-IN" sz="1800" dirty="0"/>
              <a:t>Landau Theory does not take in to account the nucleation and growth and also HfO2 can have non – </a:t>
            </a:r>
            <a:r>
              <a:rPr lang="en-IN" sz="1800" dirty="0" err="1"/>
              <a:t>idealities</a:t>
            </a:r>
            <a:r>
              <a:rPr lang="en-IN" sz="1800" dirty="0"/>
              <a:t> like Ferroelectric </a:t>
            </a:r>
            <a:r>
              <a:rPr lang="en-IN" sz="1800" dirty="0" err="1"/>
              <a:t>domains,defects</a:t>
            </a:r>
            <a:r>
              <a:rPr lang="en-IN" sz="1800" dirty="0"/>
              <a:t> etc . Hence detailed study on microstructure should be done as it is the most promising candidate that </a:t>
            </a:r>
            <a:r>
              <a:rPr lang="en-IN" sz="1800" dirty="0" err="1"/>
              <a:t>satifies</a:t>
            </a:r>
            <a:r>
              <a:rPr lang="en-IN" sz="1800" dirty="0"/>
              <a:t> the previous 5 criterions to realize NC practically.</a:t>
            </a:r>
          </a:p>
          <a:p>
            <a:pPr>
              <a:lnSpc>
                <a:spcPct val="150000"/>
              </a:lnSpc>
            </a:pPr>
            <a:endParaRPr lang="en-IN" sz="1800" dirty="0"/>
          </a:p>
          <a:p>
            <a:pPr>
              <a:lnSpc>
                <a:spcPct val="150000"/>
              </a:lnSpc>
            </a:pPr>
            <a:endParaRPr lang="en-IN" sz="1800" dirty="0"/>
          </a:p>
          <a:p>
            <a:pPr>
              <a:lnSpc>
                <a:spcPct val="150000"/>
              </a:lnSpc>
            </a:pPr>
            <a:endParaRPr lang="en-IN" sz="1800" dirty="0"/>
          </a:p>
          <a:p>
            <a:pPr>
              <a:lnSpc>
                <a:spcPct val="150000"/>
              </a:lnSpc>
            </a:pPr>
            <a:r>
              <a:rPr lang="en-US" sz="1800" dirty="0"/>
              <a:t>If no subthreshold swing below the Boltzmann limit is observed, then electrical characteristics have to be compared to an appropriate reference device, which should have as few processing differences as possible, but must have a non-ferroelectric gate oxide. </a:t>
            </a:r>
            <a:endParaRPr lang="en-IN" sz="1800" dirty="0"/>
          </a:p>
        </p:txBody>
      </p:sp>
      <p:pic>
        <p:nvPicPr>
          <p:cNvPr id="5" name="Picture 4">
            <a:extLst>
              <a:ext uri="{FF2B5EF4-FFF2-40B4-BE49-F238E27FC236}">
                <a16:creationId xmlns:a16="http://schemas.microsoft.com/office/drawing/2014/main" id="{D6EF9DAD-90D7-137F-DE86-44AE0AE0CF70}"/>
              </a:ext>
            </a:extLst>
          </p:cNvPr>
          <p:cNvPicPr>
            <a:picLocks noChangeAspect="1"/>
          </p:cNvPicPr>
          <p:nvPr/>
        </p:nvPicPr>
        <p:blipFill>
          <a:blip r:embed="rId2"/>
          <a:stretch>
            <a:fillRect/>
          </a:stretch>
        </p:blipFill>
        <p:spPr>
          <a:xfrm>
            <a:off x="5347853" y="2510572"/>
            <a:ext cx="2814011" cy="2258932"/>
          </a:xfrm>
          <a:prstGeom prst="rect">
            <a:avLst/>
          </a:prstGeom>
        </p:spPr>
      </p:pic>
    </p:spTree>
    <p:extLst>
      <p:ext uri="{BB962C8B-B14F-4D97-AF65-F5344CB8AC3E}">
        <p14:creationId xmlns:p14="http://schemas.microsoft.com/office/powerpoint/2010/main" val="3168433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2C292-75CB-CCDF-5528-EC961F4EF935}"/>
              </a:ext>
            </a:extLst>
          </p:cNvPr>
          <p:cNvSpPr>
            <a:spLocks noGrp="1"/>
          </p:cNvSpPr>
          <p:nvPr>
            <p:ph type="title"/>
          </p:nvPr>
        </p:nvSpPr>
        <p:spPr/>
        <p:txBody>
          <a:bodyPr/>
          <a:lstStyle/>
          <a:p>
            <a:r>
              <a:rPr lang="en-IN" dirty="0"/>
              <a:t>Potential Applications OF Negative </a:t>
            </a:r>
            <a:r>
              <a:rPr lang="en-IN" dirty="0" err="1"/>
              <a:t>CapaCiTances</a:t>
            </a:r>
            <a:endParaRPr lang="en-IN" dirty="0"/>
          </a:p>
        </p:txBody>
      </p:sp>
      <p:sp>
        <p:nvSpPr>
          <p:cNvPr id="3" name="Content Placeholder 2">
            <a:extLst>
              <a:ext uri="{FF2B5EF4-FFF2-40B4-BE49-F238E27FC236}">
                <a16:creationId xmlns:a16="http://schemas.microsoft.com/office/drawing/2014/main" id="{B92CD6BB-5258-A064-BB54-44DB2E89A7E7}"/>
              </a:ext>
            </a:extLst>
          </p:cNvPr>
          <p:cNvSpPr>
            <a:spLocks noGrp="1"/>
          </p:cNvSpPr>
          <p:nvPr>
            <p:ph idx="1"/>
          </p:nvPr>
        </p:nvSpPr>
        <p:spPr/>
        <p:txBody>
          <a:bodyPr>
            <a:normAutofit/>
          </a:bodyPr>
          <a:lstStyle/>
          <a:p>
            <a:r>
              <a:rPr lang="en-US" sz="2800" b="0" i="0" dirty="0">
                <a:effectLst/>
                <a:latin typeface="Arial" panose="020B0604020202020204" pitchFamily="34" charset="0"/>
              </a:rPr>
              <a:t>Low power Computing Efficiently</a:t>
            </a:r>
          </a:p>
          <a:p>
            <a:r>
              <a:rPr lang="en-US" sz="2800" b="0" i="0" dirty="0">
                <a:effectLst/>
                <a:latin typeface="Arial" panose="020B0604020202020204" pitchFamily="34" charset="0"/>
              </a:rPr>
              <a:t>Neuromorphic and Intelligent Computing</a:t>
            </a:r>
            <a:endParaRPr lang="en-US" sz="2800" dirty="0">
              <a:latin typeface="Arial" panose="020B0604020202020204" pitchFamily="34" charset="0"/>
            </a:endParaRPr>
          </a:p>
          <a:p>
            <a:r>
              <a:rPr lang="en-US" sz="2800" b="0" i="0" dirty="0">
                <a:effectLst/>
                <a:latin typeface="Arial" panose="020B0604020202020204" pitchFamily="34" charset="0"/>
              </a:rPr>
              <a:t>Performance booster for Complementary MOS transistors.</a:t>
            </a:r>
          </a:p>
          <a:p>
            <a:r>
              <a:rPr lang="en-US" sz="2800" b="0" i="0" dirty="0">
                <a:effectLst/>
                <a:latin typeface="Arial" panose="020B0604020202020204" pitchFamily="34" charset="0"/>
              </a:rPr>
              <a:t>Building SRAM of the computers</a:t>
            </a:r>
          </a:p>
          <a:p>
            <a:r>
              <a:rPr lang="en-US" sz="2800" b="0" i="0" dirty="0">
                <a:effectLst/>
                <a:latin typeface="Arial" panose="020B0604020202020204" pitchFamily="34" charset="0"/>
              </a:rPr>
              <a:t>Reduce topological transistor Switching Energy</a:t>
            </a:r>
          </a:p>
          <a:p>
            <a:r>
              <a:rPr lang="en-US" sz="2800" dirty="0">
                <a:latin typeface="Arial" panose="020B0604020202020204" pitchFamily="34" charset="0"/>
              </a:rPr>
              <a:t>Inverters, </a:t>
            </a:r>
            <a:r>
              <a:rPr lang="en-US" sz="2800" dirty="0" err="1">
                <a:latin typeface="Arial" panose="020B0604020202020204" pitchFamily="34" charset="0"/>
              </a:rPr>
              <a:t>etc</a:t>
            </a:r>
            <a:endParaRPr lang="en-US" sz="2800" b="0" i="0" dirty="0">
              <a:effectLst/>
              <a:latin typeface="Arial" panose="020B0604020202020204" pitchFamily="34" charset="0"/>
            </a:endParaRPr>
          </a:p>
          <a:p>
            <a:endParaRPr lang="en-US" sz="1600" u="sng" dirty="0">
              <a:solidFill>
                <a:srgbClr val="00B0F0"/>
              </a:solidFill>
            </a:endParaRPr>
          </a:p>
        </p:txBody>
      </p:sp>
    </p:spTree>
    <p:extLst>
      <p:ext uri="{BB962C8B-B14F-4D97-AF65-F5344CB8AC3E}">
        <p14:creationId xmlns:p14="http://schemas.microsoft.com/office/powerpoint/2010/main" val="2618492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BDBFE-B8AB-BA4A-2566-1ADFD47C0810}"/>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DE66BFC1-8284-0787-7168-76D699EFBF13}"/>
              </a:ext>
            </a:extLst>
          </p:cNvPr>
          <p:cNvSpPr>
            <a:spLocks noGrp="1"/>
          </p:cNvSpPr>
          <p:nvPr>
            <p:ph idx="1"/>
          </p:nvPr>
        </p:nvSpPr>
        <p:spPr/>
        <p:txBody>
          <a:bodyPr/>
          <a:lstStyle/>
          <a:p>
            <a:pPr algn="l"/>
            <a:r>
              <a:rPr lang="en-US" sz="1800" i="0" strike="noStrike" dirty="0">
                <a:solidFill>
                  <a:srgbClr val="777777"/>
                </a:solidFill>
                <a:effectLst/>
                <a:latin typeface="+mj-lt"/>
                <a:ea typeface="Malgun Gothic" panose="020B0503020000020004" pitchFamily="34" charset="-127"/>
                <a:hlinkClick r:id="rId2"/>
              </a:rPr>
              <a:t>Michael Hoffmann</a:t>
            </a:r>
            <a:r>
              <a:rPr lang="en-US" sz="1800" i="1" dirty="0">
                <a:solidFill>
                  <a:srgbClr val="777777"/>
                </a:solidFill>
                <a:effectLst/>
                <a:latin typeface="+mj-lt"/>
                <a:ea typeface="Malgun Gothic" panose="020B0503020000020004" pitchFamily="34" charset="-127"/>
              </a:rPr>
              <a:t>, </a:t>
            </a:r>
            <a:r>
              <a:rPr lang="en-US" sz="1800" i="0" strike="noStrike" dirty="0">
                <a:solidFill>
                  <a:srgbClr val="777777"/>
                </a:solidFill>
                <a:effectLst/>
                <a:latin typeface="+mj-lt"/>
                <a:ea typeface="Malgun Gothic" panose="020B0503020000020004" pitchFamily="34" charset="-127"/>
                <a:hlinkClick r:id="rId3"/>
              </a:rPr>
              <a:t>Stefan </a:t>
            </a:r>
            <a:r>
              <a:rPr lang="en-US" sz="1800" i="0" strike="noStrike" dirty="0" err="1">
                <a:solidFill>
                  <a:srgbClr val="777777"/>
                </a:solidFill>
                <a:effectLst/>
                <a:latin typeface="+mj-lt"/>
                <a:ea typeface="Malgun Gothic" panose="020B0503020000020004" pitchFamily="34" charset="-127"/>
                <a:hlinkClick r:id="rId3"/>
              </a:rPr>
              <a:t>Slesazeck</a:t>
            </a:r>
            <a:r>
              <a:rPr lang="en-US" sz="1800" i="1" dirty="0">
                <a:solidFill>
                  <a:srgbClr val="777777"/>
                </a:solidFill>
                <a:effectLst/>
                <a:latin typeface="+mj-lt"/>
                <a:ea typeface="Malgun Gothic" panose="020B0503020000020004" pitchFamily="34" charset="-127"/>
              </a:rPr>
              <a:t>, and </a:t>
            </a:r>
            <a:r>
              <a:rPr lang="en-US" sz="1800" i="0" strike="noStrike" dirty="0">
                <a:solidFill>
                  <a:srgbClr val="777777"/>
                </a:solidFill>
                <a:effectLst/>
                <a:latin typeface="+mj-lt"/>
                <a:ea typeface="Malgun Gothic" panose="020B0503020000020004" pitchFamily="34" charset="-127"/>
                <a:hlinkClick r:id="rId4"/>
              </a:rPr>
              <a:t>Thomas </a:t>
            </a:r>
            <a:r>
              <a:rPr lang="en-US" sz="1800" i="0" strike="noStrike" dirty="0" err="1">
                <a:solidFill>
                  <a:srgbClr val="777777"/>
                </a:solidFill>
                <a:effectLst/>
                <a:latin typeface="+mj-lt"/>
                <a:ea typeface="Malgun Gothic" panose="020B0503020000020004" pitchFamily="34" charset="-127"/>
                <a:hlinkClick r:id="rId4"/>
              </a:rPr>
              <a:t>Mikolajick</a:t>
            </a:r>
            <a:r>
              <a:rPr lang="en-US" sz="1800" i="0" dirty="0">
                <a:solidFill>
                  <a:srgbClr val="777777"/>
                </a:solidFill>
                <a:effectLst/>
                <a:latin typeface="+mj-lt"/>
                <a:ea typeface="Malgun Gothic" panose="020B0503020000020004" pitchFamily="34" charset="-127"/>
              </a:rPr>
              <a:t> ,"Progress and future prospects of negative capacitance electronics: A materials perspective", APL Materials 9, 020902 (2021)</a:t>
            </a:r>
          </a:p>
          <a:p>
            <a:pPr algn="l"/>
            <a:r>
              <a:rPr lang="en-US" dirty="0">
                <a:latin typeface="+mj-lt"/>
              </a:rPr>
              <a:t>Modeling and Simulation of Negative Capacitance Transistors</a:t>
            </a:r>
            <a:r>
              <a:rPr lang="en-US" dirty="0">
                <a:solidFill>
                  <a:srgbClr val="777777"/>
                </a:solidFill>
                <a:latin typeface="+mj-lt"/>
              </a:rPr>
              <a:t> by Yogesh S Chauhan.</a:t>
            </a:r>
          </a:p>
          <a:p>
            <a:pPr algn="l"/>
            <a:r>
              <a:rPr lang="en-US" dirty="0">
                <a:latin typeface="+mj-lt"/>
              </a:rPr>
              <a:t>A Tutorial Introduction to Negative Capacitor Field Effect Transistors: Perspective on The Road Ahead by Muhammad A. </a:t>
            </a:r>
            <a:r>
              <a:rPr lang="en-US" dirty="0" err="1">
                <a:latin typeface="+mj-lt"/>
              </a:rPr>
              <a:t>Alam</a:t>
            </a:r>
            <a:endParaRPr lang="en-IN" dirty="0">
              <a:latin typeface="+mj-lt"/>
            </a:endParaRPr>
          </a:p>
        </p:txBody>
      </p:sp>
    </p:spTree>
    <p:extLst>
      <p:ext uri="{BB962C8B-B14F-4D97-AF65-F5344CB8AC3E}">
        <p14:creationId xmlns:p14="http://schemas.microsoft.com/office/powerpoint/2010/main" val="139842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5F751-86F6-5C72-24E1-A99B5A8E303D}"/>
              </a:ext>
            </a:extLst>
          </p:cNvPr>
          <p:cNvSpPr>
            <a:spLocks noGrp="1"/>
          </p:cNvSpPr>
          <p:nvPr>
            <p:ph type="title"/>
          </p:nvPr>
        </p:nvSpPr>
        <p:spPr>
          <a:xfrm rot="10800000" flipV="1">
            <a:off x="1069848" y="2093975"/>
            <a:ext cx="10058400" cy="1675591"/>
          </a:xfrm>
        </p:spPr>
        <p:txBody>
          <a:bodyPr>
            <a:normAutofit/>
          </a:bodyPr>
          <a:lstStyle/>
          <a:p>
            <a:pPr algn="ctr"/>
            <a:r>
              <a:rPr lang="en-US" sz="6600" dirty="0"/>
              <a:t>Thank you!</a:t>
            </a:r>
            <a:endParaRPr lang="en-IN" sz="6600" dirty="0"/>
          </a:p>
        </p:txBody>
      </p:sp>
    </p:spTree>
    <p:extLst>
      <p:ext uri="{BB962C8B-B14F-4D97-AF65-F5344CB8AC3E}">
        <p14:creationId xmlns:p14="http://schemas.microsoft.com/office/powerpoint/2010/main" val="2159462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914400" y="55004"/>
            <a:ext cx="9648300" cy="13011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SzPts val="5400"/>
              <a:buFont typeface="Rockwell"/>
              <a:buNone/>
            </a:pPr>
            <a:r>
              <a:rPr lang="en-US" dirty="0"/>
              <a:t>Motivation For the Negative Capacitances</a:t>
            </a:r>
            <a:endParaRPr dirty="0"/>
          </a:p>
        </p:txBody>
      </p:sp>
      <p:sp>
        <p:nvSpPr>
          <p:cNvPr id="111" name="Google Shape;111;p2"/>
          <p:cNvSpPr txBox="1">
            <a:spLocks noGrp="1"/>
          </p:cNvSpPr>
          <p:nvPr>
            <p:ph type="body" idx="1"/>
          </p:nvPr>
        </p:nvSpPr>
        <p:spPr>
          <a:xfrm>
            <a:off x="337776" y="1406331"/>
            <a:ext cx="10482623" cy="5049887"/>
          </a:xfrm>
          <a:prstGeom prst="rect">
            <a:avLst/>
          </a:prstGeom>
          <a:noFill/>
          <a:ln>
            <a:noFill/>
          </a:ln>
        </p:spPr>
        <p:txBody>
          <a:bodyPr spcFirstLastPara="1" wrap="square" lIns="91425" tIns="45700" rIns="91425" bIns="45700" anchor="t" anchorCtr="0">
            <a:normAutofit/>
          </a:bodyPr>
          <a:lstStyle/>
          <a:p>
            <a:pPr>
              <a:spcBef>
                <a:spcPts val="0"/>
              </a:spcBef>
              <a:buSzPts val="1700"/>
            </a:pPr>
            <a:r>
              <a:rPr lang="en-IN" dirty="0"/>
              <a:t>Computational Data grows 50 x every year.</a:t>
            </a:r>
          </a:p>
          <a:p>
            <a:pPr marL="0" lvl="0" indent="0" algn="l" rtl="0">
              <a:lnSpc>
                <a:spcPct val="90000"/>
              </a:lnSpc>
              <a:spcBef>
                <a:spcPts val="0"/>
              </a:spcBef>
              <a:spcAft>
                <a:spcPts val="0"/>
              </a:spcAft>
              <a:buSzPts val="1700"/>
              <a:buNone/>
            </a:pPr>
            <a:endParaRPr lang="en-IN" dirty="0"/>
          </a:p>
          <a:p>
            <a:pPr>
              <a:spcBef>
                <a:spcPts val="0"/>
              </a:spcBef>
              <a:buSzPts val="1700"/>
            </a:pPr>
            <a:r>
              <a:rPr lang="en-IN" dirty="0"/>
              <a:t>Computing Consumes 2 to 5 percent of the worldwide energy </a:t>
            </a:r>
          </a:p>
          <a:p>
            <a:pPr marL="0" lvl="0" indent="0" algn="l" rtl="0">
              <a:lnSpc>
                <a:spcPct val="90000"/>
              </a:lnSpc>
              <a:spcBef>
                <a:spcPts val="0"/>
              </a:spcBef>
              <a:spcAft>
                <a:spcPts val="0"/>
              </a:spcAft>
              <a:buSzPts val="1700"/>
              <a:buNone/>
            </a:pPr>
            <a:endParaRPr lang="en-IN" dirty="0"/>
          </a:p>
          <a:p>
            <a:pPr>
              <a:spcBef>
                <a:spcPts val="0"/>
              </a:spcBef>
              <a:buSzPts val="1700"/>
            </a:pPr>
            <a:r>
              <a:rPr lang="en-IN" dirty="0"/>
              <a:t>Need for  Power </a:t>
            </a:r>
            <a:r>
              <a:rPr lang="en-IN" dirty="0" err="1"/>
              <a:t>Disscipation</a:t>
            </a:r>
            <a:r>
              <a:rPr lang="en-IN" dirty="0"/>
              <a:t> at Nano Scale.</a:t>
            </a:r>
          </a:p>
          <a:p>
            <a:pPr marL="0" lvl="0" indent="0" algn="l" rtl="0">
              <a:lnSpc>
                <a:spcPct val="90000"/>
              </a:lnSpc>
              <a:spcBef>
                <a:spcPts val="0"/>
              </a:spcBef>
              <a:spcAft>
                <a:spcPts val="0"/>
              </a:spcAft>
              <a:buSzPts val="1700"/>
              <a:buNone/>
            </a:pPr>
            <a:endParaRPr lang="en-IN" dirty="0"/>
          </a:p>
          <a:p>
            <a:pPr marL="0" lvl="0" indent="0" algn="l" rtl="0">
              <a:lnSpc>
                <a:spcPct val="90000"/>
              </a:lnSpc>
              <a:spcBef>
                <a:spcPts val="0"/>
              </a:spcBef>
              <a:spcAft>
                <a:spcPts val="0"/>
              </a:spcAft>
              <a:buSzPts val="1700"/>
              <a:buNone/>
            </a:pPr>
            <a:endParaRPr lang="en-IN" dirty="0"/>
          </a:p>
          <a:p>
            <a:pPr marL="0" lvl="0" indent="0" algn="l" rtl="0">
              <a:lnSpc>
                <a:spcPct val="90000"/>
              </a:lnSpc>
              <a:spcBef>
                <a:spcPts val="0"/>
              </a:spcBef>
              <a:spcAft>
                <a:spcPts val="0"/>
              </a:spcAft>
              <a:buSzPts val="1700"/>
              <a:buNone/>
            </a:pPr>
            <a:endParaRPr lang="en-IN" dirty="0"/>
          </a:p>
          <a:p>
            <a:pPr marL="0" lvl="0" indent="0" algn="l" rtl="0">
              <a:lnSpc>
                <a:spcPct val="90000"/>
              </a:lnSpc>
              <a:spcBef>
                <a:spcPts val="0"/>
              </a:spcBef>
              <a:spcAft>
                <a:spcPts val="0"/>
              </a:spcAft>
              <a:buSzPts val="1700"/>
              <a:buNone/>
            </a:pPr>
            <a:endParaRPr lang="en-IN" dirty="0"/>
          </a:p>
          <a:p>
            <a:pPr marL="0" lvl="0" indent="0" algn="l" rtl="0">
              <a:lnSpc>
                <a:spcPct val="90000"/>
              </a:lnSpc>
              <a:spcBef>
                <a:spcPts val="0"/>
              </a:spcBef>
              <a:spcAft>
                <a:spcPts val="0"/>
              </a:spcAft>
              <a:buSzPts val="1700"/>
              <a:buNone/>
            </a:pPr>
            <a:endParaRPr lang="en-IN" dirty="0"/>
          </a:p>
          <a:p>
            <a:pPr marL="0" lvl="0" indent="0" algn="l" rtl="0">
              <a:lnSpc>
                <a:spcPct val="90000"/>
              </a:lnSpc>
              <a:spcBef>
                <a:spcPts val="0"/>
              </a:spcBef>
              <a:spcAft>
                <a:spcPts val="0"/>
              </a:spcAft>
              <a:buSzPts val="1700"/>
              <a:buNone/>
            </a:pPr>
            <a:endParaRPr lang="en-IN" dirty="0"/>
          </a:p>
          <a:p>
            <a:pPr marL="0" lvl="0" indent="0" algn="l" rtl="0">
              <a:lnSpc>
                <a:spcPct val="90000"/>
              </a:lnSpc>
              <a:spcBef>
                <a:spcPts val="0"/>
              </a:spcBef>
              <a:spcAft>
                <a:spcPts val="0"/>
              </a:spcAft>
              <a:buSzPts val="1700"/>
              <a:buNone/>
            </a:pPr>
            <a:endParaRPr lang="en-IN" dirty="0"/>
          </a:p>
        </p:txBody>
      </p:sp>
      <p:pic>
        <p:nvPicPr>
          <p:cNvPr id="5" name="Picture 4">
            <a:extLst>
              <a:ext uri="{FF2B5EF4-FFF2-40B4-BE49-F238E27FC236}">
                <a16:creationId xmlns:a16="http://schemas.microsoft.com/office/drawing/2014/main" id="{EC4065B2-6770-DCE8-D6EA-9A71A57777EA}"/>
              </a:ext>
            </a:extLst>
          </p:cNvPr>
          <p:cNvPicPr>
            <a:picLocks noChangeAspect="1"/>
          </p:cNvPicPr>
          <p:nvPr/>
        </p:nvPicPr>
        <p:blipFill>
          <a:blip r:embed="rId3"/>
          <a:stretch>
            <a:fillRect/>
          </a:stretch>
        </p:blipFill>
        <p:spPr>
          <a:xfrm>
            <a:off x="6991152" y="2911613"/>
            <a:ext cx="3829247" cy="444523"/>
          </a:xfrm>
          <a:prstGeom prst="rect">
            <a:avLst/>
          </a:prstGeom>
        </p:spPr>
      </p:pic>
      <p:pic>
        <p:nvPicPr>
          <p:cNvPr id="9" name="Picture 8">
            <a:extLst>
              <a:ext uri="{FF2B5EF4-FFF2-40B4-BE49-F238E27FC236}">
                <a16:creationId xmlns:a16="http://schemas.microsoft.com/office/drawing/2014/main" id="{5994431C-82AA-A095-5B51-17D9653E0897}"/>
              </a:ext>
            </a:extLst>
          </p:cNvPr>
          <p:cNvPicPr>
            <a:picLocks noChangeAspect="1"/>
          </p:cNvPicPr>
          <p:nvPr/>
        </p:nvPicPr>
        <p:blipFill>
          <a:blip r:embed="rId4"/>
          <a:stretch>
            <a:fillRect/>
          </a:stretch>
        </p:blipFill>
        <p:spPr>
          <a:xfrm>
            <a:off x="210463" y="2838750"/>
            <a:ext cx="6582569" cy="590250"/>
          </a:xfrm>
          <a:prstGeom prst="rect">
            <a:avLst/>
          </a:prstGeom>
        </p:spPr>
      </p:pic>
      <p:pic>
        <p:nvPicPr>
          <p:cNvPr id="10" name="Picture 9">
            <a:extLst>
              <a:ext uri="{FF2B5EF4-FFF2-40B4-BE49-F238E27FC236}">
                <a16:creationId xmlns:a16="http://schemas.microsoft.com/office/drawing/2014/main" id="{22067267-E66A-F369-846D-D14159CCF91F}"/>
              </a:ext>
            </a:extLst>
          </p:cNvPr>
          <p:cNvPicPr>
            <a:picLocks noChangeAspect="1"/>
          </p:cNvPicPr>
          <p:nvPr/>
        </p:nvPicPr>
        <p:blipFill>
          <a:blip r:embed="rId5"/>
          <a:stretch>
            <a:fillRect/>
          </a:stretch>
        </p:blipFill>
        <p:spPr>
          <a:xfrm>
            <a:off x="6237189" y="3429000"/>
            <a:ext cx="4519313" cy="3349479"/>
          </a:xfrm>
          <a:prstGeom prst="rect">
            <a:avLst/>
          </a:prstGeom>
        </p:spPr>
      </p:pic>
      <p:pic>
        <p:nvPicPr>
          <p:cNvPr id="12" name="Picture 11">
            <a:extLst>
              <a:ext uri="{FF2B5EF4-FFF2-40B4-BE49-F238E27FC236}">
                <a16:creationId xmlns:a16="http://schemas.microsoft.com/office/drawing/2014/main" id="{B9ACF191-D771-8E67-7723-7AC0C00AC075}"/>
              </a:ext>
            </a:extLst>
          </p:cNvPr>
          <p:cNvPicPr>
            <a:picLocks noChangeAspect="1"/>
          </p:cNvPicPr>
          <p:nvPr/>
        </p:nvPicPr>
        <p:blipFill>
          <a:blip r:embed="rId6"/>
          <a:stretch>
            <a:fillRect/>
          </a:stretch>
        </p:blipFill>
        <p:spPr>
          <a:xfrm>
            <a:off x="723820" y="3705173"/>
            <a:ext cx="4166835" cy="26169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28" name="Google Shape;128;g1ada6998507_0_6"/>
          <p:cNvSpPr txBox="1">
            <a:spLocks noGrp="1"/>
          </p:cNvSpPr>
          <p:nvPr>
            <p:ph type="title"/>
          </p:nvPr>
        </p:nvSpPr>
        <p:spPr>
          <a:xfrm>
            <a:off x="879763" y="77800"/>
            <a:ext cx="9648300" cy="13011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5400"/>
              <a:buFont typeface="Rockwell"/>
              <a:buNone/>
            </a:pPr>
            <a:r>
              <a:rPr lang="en-US" dirty="0"/>
              <a:t>Subthreshold Swing (S)</a:t>
            </a:r>
            <a:endParaRPr dirty="0"/>
          </a:p>
        </p:txBody>
      </p:sp>
      <p:pic>
        <p:nvPicPr>
          <p:cNvPr id="4" name="Picture 3">
            <a:extLst>
              <a:ext uri="{FF2B5EF4-FFF2-40B4-BE49-F238E27FC236}">
                <a16:creationId xmlns:a16="http://schemas.microsoft.com/office/drawing/2014/main" id="{DC12EDC8-2590-8376-9D42-36F385CF190D}"/>
              </a:ext>
            </a:extLst>
          </p:cNvPr>
          <p:cNvPicPr>
            <a:picLocks noChangeAspect="1"/>
          </p:cNvPicPr>
          <p:nvPr/>
        </p:nvPicPr>
        <p:blipFill>
          <a:blip r:embed="rId3"/>
          <a:stretch>
            <a:fillRect/>
          </a:stretch>
        </p:blipFill>
        <p:spPr>
          <a:xfrm>
            <a:off x="737517" y="4093307"/>
            <a:ext cx="3692237" cy="2405655"/>
          </a:xfrm>
          <a:prstGeom prst="rect">
            <a:avLst/>
          </a:prstGeom>
        </p:spPr>
      </p:pic>
      <p:pic>
        <p:nvPicPr>
          <p:cNvPr id="6" name="Picture 5">
            <a:extLst>
              <a:ext uri="{FF2B5EF4-FFF2-40B4-BE49-F238E27FC236}">
                <a16:creationId xmlns:a16="http://schemas.microsoft.com/office/drawing/2014/main" id="{28E335C2-53FE-6643-118C-C8E1C94B48E2}"/>
              </a:ext>
            </a:extLst>
          </p:cNvPr>
          <p:cNvPicPr>
            <a:picLocks noChangeAspect="1"/>
          </p:cNvPicPr>
          <p:nvPr/>
        </p:nvPicPr>
        <p:blipFill>
          <a:blip r:embed="rId4"/>
          <a:stretch>
            <a:fillRect/>
          </a:stretch>
        </p:blipFill>
        <p:spPr>
          <a:xfrm>
            <a:off x="7746074" y="4349562"/>
            <a:ext cx="2006448" cy="2149400"/>
          </a:xfrm>
          <a:prstGeom prst="rect">
            <a:avLst/>
          </a:prstGeom>
        </p:spPr>
      </p:pic>
      <p:pic>
        <p:nvPicPr>
          <p:cNvPr id="8" name="Picture 7">
            <a:extLst>
              <a:ext uri="{FF2B5EF4-FFF2-40B4-BE49-F238E27FC236}">
                <a16:creationId xmlns:a16="http://schemas.microsoft.com/office/drawing/2014/main" id="{DD3C1BEC-55C8-6CFF-66BE-9827AADFB29D}"/>
              </a:ext>
            </a:extLst>
          </p:cNvPr>
          <p:cNvPicPr>
            <a:picLocks noChangeAspect="1"/>
          </p:cNvPicPr>
          <p:nvPr/>
        </p:nvPicPr>
        <p:blipFill>
          <a:blip r:embed="rId5"/>
          <a:stretch>
            <a:fillRect/>
          </a:stretch>
        </p:blipFill>
        <p:spPr>
          <a:xfrm>
            <a:off x="827572" y="1695947"/>
            <a:ext cx="5268428" cy="2438525"/>
          </a:xfrm>
          <a:prstGeom prst="rect">
            <a:avLst/>
          </a:prstGeom>
        </p:spPr>
      </p:pic>
      <p:pic>
        <p:nvPicPr>
          <p:cNvPr id="16" name="Picture 15">
            <a:extLst>
              <a:ext uri="{FF2B5EF4-FFF2-40B4-BE49-F238E27FC236}">
                <a16:creationId xmlns:a16="http://schemas.microsoft.com/office/drawing/2014/main" id="{064B1E58-6FF8-56A2-98DC-D7E20E018529}"/>
              </a:ext>
            </a:extLst>
          </p:cNvPr>
          <p:cNvPicPr>
            <a:picLocks noChangeAspect="1"/>
          </p:cNvPicPr>
          <p:nvPr/>
        </p:nvPicPr>
        <p:blipFill>
          <a:blip r:embed="rId6"/>
          <a:stretch>
            <a:fillRect/>
          </a:stretch>
        </p:blipFill>
        <p:spPr>
          <a:xfrm>
            <a:off x="5703913" y="1645917"/>
            <a:ext cx="4084323" cy="999858"/>
          </a:xfrm>
          <a:prstGeom prst="rect">
            <a:avLst/>
          </a:prstGeom>
        </p:spPr>
      </p:pic>
      <p:sp>
        <p:nvSpPr>
          <p:cNvPr id="17" name="TextBox 16">
            <a:extLst>
              <a:ext uri="{FF2B5EF4-FFF2-40B4-BE49-F238E27FC236}">
                <a16:creationId xmlns:a16="http://schemas.microsoft.com/office/drawing/2014/main" id="{94BC7F06-19EA-59FB-1B26-9611E91F1CBA}"/>
              </a:ext>
            </a:extLst>
          </p:cNvPr>
          <p:cNvSpPr txBox="1"/>
          <p:nvPr/>
        </p:nvSpPr>
        <p:spPr>
          <a:xfrm>
            <a:off x="1136073" y="1122218"/>
            <a:ext cx="8700654" cy="369332"/>
          </a:xfrm>
          <a:prstGeom prst="rect">
            <a:avLst/>
          </a:prstGeom>
          <a:noFill/>
        </p:spPr>
        <p:txBody>
          <a:bodyPr wrap="square" rtlCol="0">
            <a:spAutoFit/>
          </a:bodyPr>
          <a:lstStyle/>
          <a:p>
            <a:pPr marL="285750" indent="-285750">
              <a:buFont typeface="Arial" panose="020B0604020202020204" pitchFamily="34" charset="0"/>
              <a:buChar char="•"/>
            </a:pPr>
            <a:r>
              <a:rPr lang="en-US" dirty="0"/>
              <a:t>S is the Amount of gate voltage required to change the current by 1decade.</a:t>
            </a:r>
            <a:endParaRPr lang="en-IN" dirty="0"/>
          </a:p>
        </p:txBody>
      </p:sp>
      <p:pic>
        <p:nvPicPr>
          <p:cNvPr id="21" name="Picture 20">
            <a:extLst>
              <a:ext uri="{FF2B5EF4-FFF2-40B4-BE49-F238E27FC236}">
                <a16:creationId xmlns:a16="http://schemas.microsoft.com/office/drawing/2014/main" id="{E7BED368-FC70-2730-5CCE-666A5C12492D}"/>
              </a:ext>
            </a:extLst>
          </p:cNvPr>
          <p:cNvPicPr>
            <a:picLocks noChangeAspect="1"/>
          </p:cNvPicPr>
          <p:nvPr/>
        </p:nvPicPr>
        <p:blipFill>
          <a:blip r:embed="rId7"/>
          <a:stretch>
            <a:fillRect/>
          </a:stretch>
        </p:blipFill>
        <p:spPr>
          <a:xfrm>
            <a:off x="4968162" y="4114624"/>
            <a:ext cx="3679244" cy="2363020"/>
          </a:xfrm>
          <a:prstGeom prst="rect">
            <a:avLst/>
          </a:prstGeom>
        </p:spPr>
      </p:pic>
      <p:sp>
        <p:nvSpPr>
          <p:cNvPr id="22" name="TextBox 21">
            <a:extLst>
              <a:ext uri="{FF2B5EF4-FFF2-40B4-BE49-F238E27FC236}">
                <a16:creationId xmlns:a16="http://schemas.microsoft.com/office/drawing/2014/main" id="{9541EE2F-E054-41F8-8F14-862306E1A2ED}"/>
              </a:ext>
            </a:extLst>
          </p:cNvPr>
          <p:cNvSpPr txBox="1"/>
          <p:nvPr/>
        </p:nvSpPr>
        <p:spPr>
          <a:xfrm>
            <a:off x="6546273" y="3495155"/>
            <a:ext cx="4908210" cy="369332"/>
          </a:xfrm>
          <a:prstGeom prst="rect">
            <a:avLst/>
          </a:prstGeom>
          <a:noFill/>
        </p:spPr>
        <p:txBody>
          <a:bodyPr wrap="square" rtlCol="0">
            <a:spAutoFit/>
          </a:bodyPr>
          <a:lstStyle/>
          <a:p>
            <a:r>
              <a:rPr lang="en-IN" dirty="0"/>
              <a:t>What if                                             ?</a:t>
            </a:r>
          </a:p>
        </p:txBody>
      </p:sp>
      <p:pic>
        <p:nvPicPr>
          <p:cNvPr id="26" name="Picture 25">
            <a:extLst>
              <a:ext uri="{FF2B5EF4-FFF2-40B4-BE49-F238E27FC236}">
                <a16:creationId xmlns:a16="http://schemas.microsoft.com/office/drawing/2014/main" id="{4C35DE21-FDC3-6592-1F87-8742E9BEADA4}"/>
              </a:ext>
            </a:extLst>
          </p:cNvPr>
          <p:cNvPicPr>
            <a:picLocks noChangeAspect="1"/>
          </p:cNvPicPr>
          <p:nvPr/>
        </p:nvPicPr>
        <p:blipFill>
          <a:blip r:embed="rId8"/>
          <a:stretch>
            <a:fillRect/>
          </a:stretch>
        </p:blipFill>
        <p:spPr>
          <a:xfrm>
            <a:off x="7366681" y="3315178"/>
            <a:ext cx="2561450" cy="527898"/>
          </a:xfrm>
          <a:prstGeom prst="rect">
            <a:avLst/>
          </a:prstGeom>
        </p:spPr>
      </p:pic>
      <p:pic>
        <p:nvPicPr>
          <p:cNvPr id="29" name="Picture 28">
            <a:extLst>
              <a:ext uri="{FF2B5EF4-FFF2-40B4-BE49-F238E27FC236}">
                <a16:creationId xmlns:a16="http://schemas.microsoft.com/office/drawing/2014/main" id="{C2963FA5-0824-423F-91B8-6AC0BAF43387}"/>
              </a:ext>
            </a:extLst>
          </p:cNvPr>
          <p:cNvPicPr>
            <a:picLocks noChangeAspect="1"/>
          </p:cNvPicPr>
          <p:nvPr/>
        </p:nvPicPr>
        <p:blipFill>
          <a:blip r:embed="rId9"/>
          <a:stretch>
            <a:fillRect/>
          </a:stretch>
        </p:blipFill>
        <p:spPr>
          <a:xfrm>
            <a:off x="6934200" y="3878104"/>
            <a:ext cx="1932709" cy="39693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BFCC4-E9EE-48CC-F208-EBF20F7E73D5}"/>
              </a:ext>
            </a:extLst>
          </p:cNvPr>
          <p:cNvSpPr>
            <a:spLocks noGrp="1"/>
          </p:cNvSpPr>
          <p:nvPr>
            <p:ph type="title"/>
          </p:nvPr>
        </p:nvSpPr>
        <p:spPr>
          <a:xfrm>
            <a:off x="551859" y="115259"/>
            <a:ext cx="10058400" cy="1609344"/>
          </a:xfrm>
        </p:spPr>
        <p:txBody>
          <a:bodyPr/>
          <a:lstStyle/>
          <a:p>
            <a:r>
              <a:rPr lang="en-US" dirty="0"/>
              <a:t>Basics of Capacitance</a:t>
            </a:r>
            <a:endParaRPr lang="en-IN" dirty="0"/>
          </a:p>
        </p:txBody>
      </p:sp>
      <p:pic>
        <p:nvPicPr>
          <p:cNvPr id="9" name="Content Placeholder 8">
            <a:extLst>
              <a:ext uri="{FF2B5EF4-FFF2-40B4-BE49-F238E27FC236}">
                <a16:creationId xmlns:a16="http://schemas.microsoft.com/office/drawing/2014/main" id="{B5B7E534-20A6-FF97-C0AF-41AAA253A79F}"/>
              </a:ext>
            </a:extLst>
          </p:cNvPr>
          <p:cNvPicPr>
            <a:picLocks noGrp="1" noChangeAspect="1"/>
          </p:cNvPicPr>
          <p:nvPr>
            <p:ph idx="1"/>
          </p:nvPr>
        </p:nvPicPr>
        <p:blipFill>
          <a:blip r:embed="rId2"/>
          <a:stretch>
            <a:fillRect/>
          </a:stretch>
        </p:blipFill>
        <p:spPr>
          <a:xfrm>
            <a:off x="738894" y="2694323"/>
            <a:ext cx="4636669" cy="3778444"/>
          </a:xfrm>
        </p:spPr>
      </p:pic>
      <p:pic>
        <p:nvPicPr>
          <p:cNvPr id="13" name="Picture 12">
            <a:extLst>
              <a:ext uri="{FF2B5EF4-FFF2-40B4-BE49-F238E27FC236}">
                <a16:creationId xmlns:a16="http://schemas.microsoft.com/office/drawing/2014/main" id="{18881798-652B-EF55-C168-F1932E609A01}"/>
              </a:ext>
            </a:extLst>
          </p:cNvPr>
          <p:cNvPicPr>
            <a:picLocks noChangeAspect="1"/>
          </p:cNvPicPr>
          <p:nvPr/>
        </p:nvPicPr>
        <p:blipFill>
          <a:blip r:embed="rId3"/>
          <a:stretch>
            <a:fillRect/>
          </a:stretch>
        </p:blipFill>
        <p:spPr>
          <a:xfrm>
            <a:off x="5317823" y="3615568"/>
            <a:ext cx="4578928" cy="3214723"/>
          </a:xfrm>
          <a:prstGeom prst="rect">
            <a:avLst/>
          </a:prstGeom>
        </p:spPr>
      </p:pic>
      <p:pic>
        <p:nvPicPr>
          <p:cNvPr id="15" name="Picture 14">
            <a:extLst>
              <a:ext uri="{FF2B5EF4-FFF2-40B4-BE49-F238E27FC236}">
                <a16:creationId xmlns:a16="http://schemas.microsoft.com/office/drawing/2014/main" id="{D5DC9980-5EB4-F6B7-D74F-58690C1EF13A}"/>
              </a:ext>
            </a:extLst>
          </p:cNvPr>
          <p:cNvPicPr>
            <a:picLocks noChangeAspect="1"/>
          </p:cNvPicPr>
          <p:nvPr/>
        </p:nvPicPr>
        <p:blipFill>
          <a:blip r:embed="rId4"/>
          <a:stretch>
            <a:fillRect/>
          </a:stretch>
        </p:blipFill>
        <p:spPr>
          <a:xfrm>
            <a:off x="5629736" y="2725287"/>
            <a:ext cx="4636669" cy="517145"/>
          </a:xfrm>
          <a:prstGeom prst="rect">
            <a:avLst/>
          </a:prstGeom>
        </p:spPr>
      </p:pic>
      <p:pic>
        <p:nvPicPr>
          <p:cNvPr id="17" name="Picture 16">
            <a:extLst>
              <a:ext uri="{FF2B5EF4-FFF2-40B4-BE49-F238E27FC236}">
                <a16:creationId xmlns:a16="http://schemas.microsoft.com/office/drawing/2014/main" id="{2A78BC98-E1EB-9A76-2B47-AEF79E77C000}"/>
              </a:ext>
            </a:extLst>
          </p:cNvPr>
          <p:cNvPicPr>
            <a:picLocks noChangeAspect="1"/>
          </p:cNvPicPr>
          <p:nvPr/>
        </p:nvPicPr>
        <p:blipFill>
          <a:blip r:embed="rId5"/>
          <a:stretch>
            <a:fillRect/>
          </a:stretch>
        </p:blipFill>
        <p:spPr>
          <a:xfrm>
            <a:off x="870489" y="1593544"/>
            <a:ext cx="1473276" cy="692186"/>
          </a:xfrm>
          <a:prstGeom prst="rect">
            <a:avLst/>
          </a:prstGeom>
        </p:spPr>
      </p:pic>
      <p:pic>
        <p:nvPicPr>
          <p:cNvPr id="19" name="Picture 18">
            <a:extLst>
              <a:ext uri="{FF2B5EF4-FFF2-40B4-BE49-F238E27FC236}">
                <a16:creationId xmlns:a16="http://schemas.microsoft.com/office/drawing/2014/main" id="{71922DD9-E772-DC25-7C14-5D9CC90707AD}"/>
              </a:ext>
            </a:extLst>
          </p:cNvPr>
          <p:cNvPicPr>
            <a:picLocks noChangeAspect="1"/>
          </p:cNvPicPr>
          <p:nvPr/>
        </p:nvPicPr>
        <p:blipFill>
          <a:blip r:embed="rId6"/>
          <a:stretch>
            <a:fillRect/>
          </a:stretch>
        </p:blipFill>
        <p:spPr>
          <a:xfrm>
            <a:off x="3587409" y="1452235"/>
            <a:ext cx="2328482" cy="812430"/>
          </a:xfrm>
          <a:prstGeom prst="rect">
            <a:avLst/>
          </a:prstGeom>
        </p:spPr>
      </p:pic>
      <p:sp>
        <p:nvSpPr>
          <p:cNvPr id="20" name="TextBox 19">
            <a:extLst>
              <a:ext uri="{FF2B5EF4-FFF2-40B4-BE49-F238E27FC236}">
                <a16:creationId xmlns:a16="http://schemas.microsoft.com/office/drawing/2014/main" id="{76761C2D-CD2C-0964-A2E9-8E3EE72598F8}"/>
              </a:ext>
            </a:extLst>
          </p:cNvPr>
          <p:cNvSpPr txBox="1"/>
          <p:nvPr/>
        </p:nvSpPr>
        <p:spPr>
          <a:xfrm>
            <a:off x="187036" y="1715974"/>
            <a:ext cx="683453" cy="400110"/>
          </a:xfrm>
          <a:prstGeom prst="rect">
            <a:avLst/>
          </a:prstGeom>
          <a:noFill/>
        </p:spPr>
        <p:txBody>
          <a:bodyPr wrap="square" rtlCol="0">
            <a:spAutoFit/>
          </a:bodyPr>
          <a:lstStyle/>
          <a:p>
            <a:r>
              <a:rPr lang="en-IN" dirty="0"/>
              <a:t>    </a:t>
            </a:r>
            <a:r>
              <a:rPr lang="en-IN" sz="2000" dirty="0"/>
              <a:t> 1</a:t>
            </a:r>
            <a:r>
              <a:rPr lang="en-IN" dirty="0"/>
              <a:t>.</a:t>
            </a:r>
          </a:p>
        </p:txBody>
      </p:sp>
      <p:sp>
        <p:nvSpPr>
          <p:cNvPr id="21" name="TextBox 20">
            <a:extLst>
              <a:ext uri="{FF2B5EF4-FFF2-40B4-BE49-F238E27FC236}">
                <a16:creationId xmlns:a16="http://schemas.microsoft.com/office/drawing/2014/main" id="{3C90F639-B843-15E2-D2AA-680EDFA48A85}"/>
              </a:ext>
            </a:extLst>
          </p:cNvPr>
          <p:cNvSpPr txBox="1"/>
          <p:nvPr/>
        </p:nvSpPr>
        <p:spPr>
          <a:xfrm>
            <a:off x="3241963" y="1685196"/>
            <a:ext cx="504773" cy="461665"/>
          </a:xfrm>
          <a:prstGeom prst="rect">
            <a:avLst/>
          </a:prstGeom>
          <a:noFill/>
        </p:spPr>
        <p:txBody>
          <a:bodyPr wrap="square" rtlCol="0">
            <a:spAutoFit/>
          </a:bodyPr>
          <a:lstStyle/>
          <a:p>
            <a:r>
              <a:rPr lang="en-IN" sz="2400" dirty="0"/>
              <a:t>2.</a:t>
            </a:r>
          </a:p>
        </p:txBody>
      </p:sp>
      <p:pic>
        <p:nvPicPr>
          <p:cNvPr id="23" name="Picture 22">
            <a:extLst>
              <a:ext uri="{FF2B5EF4-FFF2-40B4-BE49-F238E27FC236}">
                <a16:creationId xmlns:a16="http://schemas.microsoft.com/office/drawing/2014/main" id="{37FA74B7-79EE-75A8-04A6-869A401CC0BB}"/>
              </a:ext>
            </a:extLst>
          </p:cNvPr>
          <p:cNvPicPr>
            <a:picLocks noChangeAspect="1"/>
          </p:cNvPicPr>
          <p:nvPr/>
        </p:nvPicPr>
        <p:blipFill>
          <a:blip r:embed="rId7"/>
          <a:stretch>
            <a:fillRect/>
          </a:stretch>
        </p:blipFill>
        <p:spPr>
          <a:xfrm>
            <a:off x="6950040" y="1650218"/>
            <a:ext cx="1473276" cy="614447"/>
          </a:xfrm>
          <a:prstGeom prst="rect">
            <a:avLst/>
          </a:prstGeom>
        </p:spPr>
      </p:pic>
      <p:sp>
        <p:nvSpPr>
          <p:cNvPr id="24" name="TextBox 23">
            <a:extLst>
              <a:ext uri="{FF2B5EF4-FFF2-40B4-BE49-F238E27FC236}">
                <a16:creationId xmlns:a16="http://schemas.microsoft.com/office/drawing/2014/main" id="{D91354A1-2890-522A-1B0B-567952229628}"/>
              </a:ext>
            </a:extLst>
          </p:cNvPr>
          <p:cNvSpPr txBox="1"/>
          <p:nvPr/>
        </p:nvSpPr>
        <p:spPr>
          <a:xfrm>
            <a:off x="6511129" y="1731361"/>
            <a:ext cx="540835" cy="400110"/>
          </a:xfrm>
          <a:prstGeom prst="rect">
            <a:avLst/>
          </a:prstGeom>
          <a:noFill/>
        </p:spPr>
        <p:txBody>
          <a:bodyPr wrap="square" rtlCol="0">
            <a:spAutoFit/>
          </a:bodyPr>
          <a:lstStyle/>
          <a:p>
            <a:r>
              <a:rPr lang="en-IN" sz="2000" dirty="0"/>
              <a:t>3</a:t>
            </a:r>
            <a:r>
              <a:rPr lang="en-IN" dirty="0"/>
              <a:t>.</a:t>
            </a:r>
          </a:p>
        </p:txBody>
      </p:sp>
    </p:spTree>
    <p:extLst>
      <p:ext uri="{BB962C8B-B14F-4D97-AF65-F5344CB8AC3E}">
        <p14:creationId xmlns:p14="http://schemas.microsoft.com/office/powerpoint/2010/main" val="2392538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D84C4-4704-ED82-0A02-59F2BA01D93D}"/>
              </a:ext>
            </a:extLst>
          </p:cNvPr>
          <p:cNvSpPr>
            <a:spLocks noGrp="1"/>
          </p:cNvSpPr>
          <p:nvPr>
            <p:ph type="title"/>
          </p:nvPr>
        </p:nvSpPr>
        <p:spPr>
          <a:xfrm>
            <a:off x="374074" y="0"/>
            <a:ext cx="10432472" cy="1219200"/>
          </a:xfrm>
        </p:spPr>
        <p:txBody>
          <a:bodyPr>
            <a:normAutofit fontScale="90000"/>
          </a:bodyPr>
          <a:lstStyle/>
          <a:p>
            <a:r>
              <a:rPr lang="en-IN" dirty="0" err="1"/>
              <a:t>ParaElectric</a:t>
            </a:r>
            <a:r>
              <a:rPr lang="en-IN" dirty="0"/>
              <a:t> and </a:t>
            </a:r>
            <a:r>
              <a:rPr lang="en-IN" dirty="0" err="1"/>
              <a:t>FerroElectric</a:t>
            </a:r>
            <a:r>
              <a:rPr lang="en-IN" dirty="0"/>
              <a:t> Materials </a:t>
            </a:r>
          </a:p>
        </p:txBody>
      </p:sp>
      <p:pic>
        <p:nvPicPr>
          <p:cNvPr id="8" name="Content Placeholder 7">
            <a:extLst>
              <a:ext uri="{FF2B5EF4-FFF2-40B4-BE49-F238E27FC236}">
                <a16:creationId xmlns:a16="http://schemas.microsoft.com/office/drawing/2014/main" id="{EBAF6DC1-DB1E-8007-E932-01DF767E0828}"/>
              </a:ext>
            </a:extLst>
          </p:cNvPr>
          <p:cNvPicPr>
            <a:picLocks noGrp="1" noChangeAspect="1"/>
          </p:cNvPicPr>
          <p:nvPr>
            <p:ph idx="1"/>
          </p:nvPr>
        </p:nvPicPr>
        <p:blipFill>
          <a:blip r:embed="rId2"/>
          <a:stretch>
            <a:fillRect/>
          </a:stretch>
        </p:blipFill>
        <p:spPr>
          <a:xfrm>
            <a:off x="617513" y="846280"/>
            <a:ext cx="7965378" cy="2694459"/>
          </a:xfrm>
        </p:spPr>
      </p:pic>
      <p:pic>
        <p:nvPicPr>
          <p:cNvPr id="10" name="Picture 9">
            <a:extLst>
              <a:ext uri="{FF2B5EF4-FFF2-40B4-BE49-F238E27FC236}">
                <a16:creationId xmlns:a16="http://schemas.microsoft.com/office/drawing/2014/main" id="{DD45E241-99C9-4E95-2218-028E3621E20D}"/>
              </a:ext>
            </a:extLst>
          </p:cNvPr>
          <p:cNvPicPr>
            <a:picLocks noChangeAspect="1"/>
          </p:cNvPicPr>
          <p:nvPr/>
        </p:nvPicPr>
        <p:blipFill>
          <a:blip r:embed="rId3"/>
          <a:stretch>
            <a:fillRect/>
          </a:stretch>
        </p:blipFill>
        <p:spPr>
          <a:xfrm>
            <a:off x="443445" y="3540739"/>
            <a:ext cx="7238900" cy="3234133"/>
          </a:xfrm>
          <a:prstGeom prst="rect">
            <a:avLst/>
          </a:prstGeom>
        </p:spPr>
      </p:pic>
    </p:spTree>
    <p:extLst>
      <p:ext uri="{BB962C8B-B14F-4D97-AF65-F5344CB8AC3E}">
        <p14:creationId xmlns:p14="http://schemas.microsoft.com/office/powerpoint/2010/main" val="1653629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26A10-7967-CDE7-E74B-B0AA59AAC17D}"/>
              </a:ext>
            </a:extLst>
          </p:cNvPr>
          <p:cNvSpPr>
            <a:spLocks noGrp="1"/>
          </p:cNvSpPr>
          <p:nvPr>
            <p:ph type="title"/>
          </p:nvPr>
        </p:nvSpPr>
        <p:spPr>
          <a:xfrm>
            <a:off x="-114043" y="191879"/>
            <a:ext cx="12139788" cy="1059873"/>
          </a:xfrm>
        </p:spPr>
        <p:txBody>
          <a:bodyPr>
            <a:normAutofit fontScale="90000"/>
          </a:bodyPr>
          <a:lstStyle/>
          <a:p>
            <a:pPr algn="ctr"/>
            <a:r>
              <a:rPr lang="en-IN" dirty="0"/>
              <a:t>Landau </a:t>
            </a:r>
            <a:r>
              <a:rPr lang="en-IN" dirty="0" err="1"/>
              <a:t>Khalatnikov</a:t>
            </a:r>
            <a:r>
              <a:rPr lang="en-IN" dirty="0"/>
              <a:t> Theory of Non-Linear dielectrics</a:t>
            </a:r>
          </a:p>
        </p:txBody>
      </p:sp>
      <p:sp>
        <p:nvSpPr>
          <p:cNvPr id="3" name="Content Placeholder 2">
            <a:extLst>
              <a:ext uri="{FF2B5EF4-FFF2-40B4-BE49-F238E27FC236}">
                <a16:creationId xmlns:a16="http://schemas.microsoft.com/office/drawing/2014/main" id="{CFC8017C-0377-0B1A-DA2B-FA8CF12E7F75}"/>
              </a:ext>
            </a:extLst>
          </p:cNvPr>
          <p:cNvSpPr>
            <a:spLocks noGrp="1"/>
          </p:cNvSpPr>
          <p:nvPr>
            <p:ph idx="1"/>
          </p:nvPr>
        </p:nvSpPr>
        <p:spPr>
          <a:xfrm>
            <a:off x="1229646" y="1251752"/>
            <a:ext cx="10058400" cy="4680752"/>
          </a:xfrm>
        </p:spPr>
        <p:txBody>
          <a:bodyPr>
            <a:normAutofit/>
          </a:bodyPr>
          <a:lstStyle/>
          <a:p>
            <a:pPr marL="274320" lvl="1" indent="0">
              <a:buNone/>
            </a:pPr>
            <a:endParaRPr lang="en-US" sz="1400" dirty="0"/>
          </a:p>
          <a:p>
            <a:pPr lvl="1"/>
            <a:endParaRPr lang="en-US" sz="1400" dirty="0"/>
          </a:p>
          <a:p>
            <a:pPr lvl="1"/>
            <a:r>
              <a:rPr lang="en-US" sz="1400" dirty="0"/>
              <a:t>Free energy in Non- linear Dielectrics is given by,</a:t>
            </a:r>
          </a:p>
          <a:p>
            <a:pPr lvl="1"/>
            <a:endParaRPr lang="en-US" sz="1400" dirty="0"/>
          </a:p>
          <a:p>
            <a:pPr lvl="1"/>
            <a:endParaRPr lang="en-US" sz="1400" dirty="0"/>
          </a:p>
          <a:p>
            <a:pPr lvl="1"/>
            <a:endParaRPr lang="en-US" sz="1400" dirty="0"/>
          </a:p>
          <a:p>
            <a:pPr lvl="1"/>
            <a:endParaRPr lang="en-US" sz="1400" dirty="0"/>
          </a:p>
          <a:p>
            <a:pPr marL="274320" lvl="1" indent="0">
              <a:buNone/>
            </a:pPr>
            <a:r>
              <a:rPr lang="en-US" sz="1400" dirty="0"/>
              <a:t> </a:t>
            </a:r>
          </a:p>
        </p:txBody>
      </p:sp>
      <p:pic>
        <p:nvPicPr>
          <p:cNvPr id="7" name="Picture 6">
            <a:extLst>
              <a:ext uri="{FF2B5EF4-FFF2-40B4-BE49-F238E27FC236}">
                <a16:creationId xmlns:a16="http://schemas.microsoft.com/office/drawing/2014/main" id="{BBEDDB98-EE2F-AA60-52B9-91018AB22443}"/>
              </a:ext>
            </a:extLst>
          </p:cNvPr>
          <p:cNvPicPr>
            <a:picLocks noChangeAspect="1"/>
          </p:cNvPicPr>
          <p:nvPr/>
        </p:nvPicPr>
        <p:blipFill>
          <a:blip r:embed="rId2"/>
          <a:stretch>
            <a:fillRect/>
          </a:stretch>
        </p:blipFill>
        <p:spPr>
          <a:xfrm>
            <a:off x="2285291" y="2049017"/>
            <a:ext cx="4357964" cy="422948"/>
          </a:xfrm>
          <a:prstGeom prst="rect">
            <a:avLst/>
          </a:prstGeom>
        </p:spPr>
      </p:pic>
      <p:pic>
        <p:nvPicPr>
          <p:cNvPr id="10" name="Picture 9">
            <a:extLst>
              <a:ext uri="{FF2B5EF4-FFF2-40B4-BE49-F238E27FC236}">
                <a16:creationId xmlns:a16="http://schemas.microsoft.com/office/drawing/2014/main" id="{1C95AE34-81AD-B17C-4A66-16AC6940E85B}"/>
              </a:ext>
            </a:extLst>
          </p:cNvPr>
          <p:cNvPicPr>
            <a:picLocks noChangeAspect="1"/>
          </p:cNvPicPr>
          <p:nvPr/>
        </p:nvPicPr>
        <p:blipFill>
          <a:blip r:embed="rId3"/>
          <a:stretch>
            <a:fillRect/>
          </a:stretch>
        </p:blipFill>
        <p:spPr>
          <a:xfrm>
            <a:off x="6931735" y="1487559"/>
            <a:ext cx="2433938" cy="1362537"/>
          </a:xfrm>
          <a:prstGeom prst="rect">
            <a:avLst/>
          </a:prstGeom>
        </p:spPr>
      </p:pic>
      <p:pic>
        <p:nvPicPr>
          <p:cNvPr id="12" name="Picture 11">
            <a:extLst>
              <a:ext uri="{FF2B5EF4-FFF2-40B4-BE49-F238E27FC236}">
                <a16:creationId xmlns:a16="http://schemas.microsoft.com/office/drawing/2014/main" id="{CF384222-95AD-6C06-3425-CC5636503350}"/>
              </a:ext>
            </a:extLst>
          </p:cNvPr>
          <p:cNvPicPr>
            <a:picLocks noChangeAspect="1"/>
          </p:cNvPicPr>
          <p:nvPr/>
        </p:nvPicPr>
        <p:blipFill>
          <a:blip r:embed="rId4"/>
          <a:stretch>
            <a:fillRect/>
          </a:stretch>
        </p:blipFill>
        <p:spPr>
          <a:xfrm>
            <a:off x="5070318" y="3164835"/>
            <a:ext cx="1861417" cy="698703"/>
          </a:xfrm>
          <a:prstGeom prst="rect">
            <a:avLst/>
          </a:prstGeom>
        </p:spPr>
      </p:pic>
      <p:pic>
        <p:nvPicPr>
          <p:cNvPr id="14" name="Picture 13">
            <a:extLst>
              <a:ext uri="{FF2B5EF4-FFF2-40B4-BE49-F238E27FC236}">
                <a16:creationId xmlns:a16="http://schemas.microsoft.com/office/drawing/2014/main" id="{9C653DBE-64CC-EEED-B3AF-6E75A6F98C67}"/>
              </a:ext>
            </a:extLst>
          </p:cNvPr>
          <p:cNvPicPr>
            <a:picLocks noChangeAspect="1"/>
          </p:cNvPicPr>
          <p:nvPr/>
        </p:nvPicPr>
        <p:blipFill>
          <a:blip r:embed="rId5"/>
          <a:stretch>
            <a:fillRect/>
          </a:stretch>
        </p:blipFill>
        <p:spPr>
          <a:xfrm>
            <a:off x="8439809" y="3587464"/>
            <a:ext cx="2080491" cy="735602"/>
          </a:xfrm>
          <a:prstGeom prst="rect">
            <a:avLst/>
          </a:prstGeom>
        </p:spPr>
      </p:pic>
      <p:pic>
        <p:nvPicPr>
          <p:cNvPr id="16" name="Picture 15">
            <a:extLst>
              <a:ext uri="{FF2B5EF4-FFF2-40B4-BE49-F238E27FC236}">
                <a16:creationId xmlns:a16="http://schemas.microsoft.com/office/drawing/2014/main" id="{6C7FF270-7335-5510-F07D-C88F09DD00BE}"/>
              </a:ext>
            </a:extLst>
          </p:cNvPr>
          <p:cNvPicPr>
            <a:picLocks noChangeAspect="1"/>
          </p:cNvPicPr>
          <p:nvPr/>
        </p:nvPicPr>
        <p:blipFill>
          <a:blip r:embed="rId6"/>
          <a:stretch>
            <a:fillRect/>
          </a:stretch>
        </p:blipFill>
        <p:spPr>
          <a:xfrm>
            <a:off x="895314" y="3179084"/>
            <a:ext cx="2348113" cy="607658"/>
          </a:xfrm>
          <a:prstGeom prst="rect">
            <a:avLst/>
          </a:prstGeom>
        </p:spPr>
      </p:pic>
      <p:pic>
        <p:nvPicPr>
          <p:cNvPr id="18" name="Picture 17">
            <a:extLst>
              <a:ext uri="{FF2B5EF4-FFF2-40B4-BE49-F238E27FC236}">
                <a16:creationId xmlns:a16="http://schemas.microsoft.com/office/drawing/2014/main" id="{F7BB8B63-966F-0314-B945-4AD9A9CFAEC4}"/>
              </a:ext>
            </a:extLst>
          </p:cNvPr>
          <p:cNvPicPr>
            <a:picLocks noChangeAspect="1"/>
          </p:cNvPicPr>
          <p:nvPr/>
        </p:nvPicPr>
        <p:blipFill>
          <a:blip r:embed="rId7"/>
          <a:stretch>
            <a:fillRect/>
          </a:stretch>
        </p:blipFill>
        <p:spPr>
          <a:xfrm>
            <a:off x="933553" y="3881153"/>
            <a:ext cx="2482978" cy="2521080"/>
          </a:xfrm>
          <a:prstGeom prst="rect">
            <a:avLst/>
          </a:prstGeom>
        </p:spPr>
      </p:pic>
      <p:pic>
        <p:nvPicPr>
          <p:cNvPr id="20" name="Picture 19">
            <a:extLst>
              <a:ext uri="{FF2B5EF4-FFF2-40B4-BE49-F238E27FC236}">
                <a16:creationId xmlns:a16="http://schemas.microsoft.com/office/drawing/2014/main" id="{BA24DF8F-0F24-6341-4537-7B247ADC9F80}"/>
              </a:ext>
            </a:extLst>
          </p:cNvPr>
          <p:cNvPicPr>
            <a:picLocks noChangeAspect="1"/>
          </p:cNvPicPr>
          <p:nvPr/>
        </p:nvPicPr>
        <p:blipFill>
          <a:blip r:embed="rId8"/>
          <a:stretch>
            <a:fillRect/>
          </a:stretch>
        </p:blipFill>
        <p:spPr>
          <a:xfrm>
            <a:off x="4406169" y="4084363"/>
            <a:ext cx="2092962" cy="2114660"/>
          </a:xfrm>
          <a:prstGeom prst="rect">
            <a:avLst/>
          </a:prstGeom>
        </p:spPr>
      </p:pic>
      <p:pic>
        <p:nvPicPr>
          <p:cNvPr id="22" name="Picture 21">
            <a:extLst>
              <a:ext uri="{FF2B5EF4-FFF2-40B4-BE49-F238E27FC236}">
                <a16:creationId xmlns:a16="http://schemas.microsoft.com/office/drawing/2014/main" id="{B4ED4143-9933-4343-CDBF-768AFEA9EF8E}"/>
              </a:ext>
            </a:extLst>
          </p:cNvPr>
          <p:cNvPicPr>
            <a:picLocks noChangeAspect="1"/>
          </p:cNvPicPr>
          <p:nvPr/>
        </p:nvPicPr>
        <p:blipFill>
          <a:blip r:embed="rId9"/>
          <a:stretch>
            <a:fillRect/>
          </a:stretch>
        </p:blipFill>
        <p:spPr>
          <a:xfrm>
            <a:off x="8208173" y="4123788"/>
            <a:ext cx="2065820" cy="2315343"/>
          </a:xfrm>
          <a:prstGeom prst="rect">
            <a:avLst/>
          </a:prstGeom>
        </p:spPr>
      </p:pic>
      <p:pic>
        <p:nvPicPr>
          <p:cNvPr id="24" name="Picture 23">
            <a:extLst>
              <a:ext uri="{FF2B5EF4-FFF2-40B4-BE49-F238E27FC236}">
                <a16:creationId xmlns:a16="http://schemas.microsoft.com/office/drawing/2014/main" id="{E586B519-B217-6A8B-8C89-3C9BC634282D}"/>
              </a:ext>
            </a:extLst>
          </p:cNvPr>
          <p:cNvPicPr>
            <a:picLocks noChangeAspect="1"/>
          </p:cNvPicPr>
          <p:nvPr/>
        </p:nvPicPr>
        <p:blipFill>
          <a:blip r:embed="rId10"/>
          <a:stretch>
            <a:fillRect/>
          </a:stretch>
        </p:blipFill>
        <p:spPr>
          <a:xfrm>
            <a:off x="3917386" y="3330999"/>
            <a:ext cx="1280424" cy="303829"/>
          </a:xfrm>
          <a:prstGeom prst="rect">
            <a:avLst/>
          </a:prstGeom>
        </p:spPr>
      </p:pic>
      <p:pic>
        <p:nvPicPr>
          <p:cNvPr id="28" name="Picture 27">
            <a:extLst>
              <a:ext uri="{FF2B5EF4-FFF2-40B4-BE49-F238E27FC236}">
                <a16:creationId xmlns:a16="http://schemas.microsoft.com/office/drawing/2014/main" id="{A5FDB96D-4B40-5010-F9D8-D6311CCD165E}"/>
              </a:ext>
            </a:extLst>
          </p:cNvPr>
          <p:cNvPicPr>
            <a:picLocks noChangeAspect="1"/>
          </p:cNvPicPr>
          <p:nvPr/>
        </p:nvPicPr>
        <p:blipFill>
          <a:blip r:embed="rId11"/>
          <a:stretch>
            <a:fillRect/>
          </a:stretch>
        </p:blipFill>
        <p:spPr>
          <a:xfrm>
            <a:off x="7363690" y="3786742"/>
            <a:ext cx="1138445" cy="368639"/>
          </a:xfrm>
          <a:prstGeom prst="rect">
            <a:avLst/>
          </a:prstGeom>
        </p:spPr>
      </p:pic>
      <p:pic>
        <p:nvPicPr>
          <p:cNvPr id="30" name="Picture 29">
            <a:extLst>
              <a:ext uri="{FF2B5EF4-FFF2-40B4-BE49-F238E27FC236}">
                <a16:creationId xmlns:a16="http://schemas.microsoft.com/office/drawing/2014/main" id="{BDF7872C-0BAF-D02F-BA4B-271E590A6C38}"/>
              </a:ext>
            </a:extLst>
          </p:cNvPr>
          <p:cNvPicPr>
            <a:picLocks noChangeAspect="1"/>
          </p:cNvPicPr>
          <p:nvPr/>
        </p:nvPicPr>
        <p:blipFill>
          <a:blip r:embed="rId12"/>
          <a:stretch>
            <a:fillRect/>
          </a:stretch>
        </p:blipFill>
        <p:spPr>
          <a:xfrm>
            <a:off x="7375079" y="3188967"/>
            <a:ext cx="2400423" cy="692186"/>
          </a:xfrm>
          <a:prstGeom prst="rect">
            <a:avLst/>
          </a:prstGeom>
        </p:spPr>
      </p:pic>
    </p:spTree>
    <p:extLst>
      <p:ext uri="{BB962C8B-B14F-4D97-AF65-F5344CB8AC3E}">
        <p14:creationId xmlns:p14="http://schemas.microsoft.com/office/powerpoint/2010/main" val="2140398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26A10-7967-CDE7-E74B-B0AA59AAC17D}"/>
              </a:ext>
            </a:extLst>
          </p:cNvPr>
          <p:cNvSpPr>
            <a:spLocks noGrp="1"/>
          </p:cNvSpPr>
          <p:nvPr>
            <p:ph type="title"/>
          </p:nvPr>
        </p:nvSpPr>
        <p:spPr>
          <a:xfrm>
            <a:off x="-114043" y="191879"/>
            <a:ext cx="12139788" cy="1059873"/>
          </a:xfrm>
        </p:spPr>
        <p:txBody>
          <a:bodyPr>
            <a:normAutofit/>
          </a:bodyPr>
          <a:lstStyle/>
          <a:p>
            <a:pPr algn="ctr"/>
            <a:r>
              <a:rPr lang="en-IN" dirty="0"/>
              <a:t>Transient Negative Capacitances</a:t>
            </a:r>
          </a:p>
        </p:txBody>
      </p:sp>
      <p:sp>
        <p:nvSpPr>
          <p:cNvPr id="3" name="Content Placeholder 2">
            <a:extLst>
              <a:ext uri="{FF2B5EF4-FFF2-40B4-BE49-F238E27FC236}">
                <a16:creationId xmlns:a16="http://schemas.microsoft.com/office/drawing/2014/main" id="{CFC8017C-0377-0B1A-DA2B-FA8CF12E7F75}"/>
              </a:ext>
            </a:extLst>
          </p:cNvPr>
          <p:cNvSpPr>
            <a:spLocks noGrp="1"/>
          </p:cNvSpPr>
          <p:nvPr>
            <p:ph idx="1"/>
          </p:nvPr>
        </p:nvSpPr>
        <p:spPr>
          <a:xfrm>
            <a:off x="405301" y="743975"/>
            <a:ext cx="10058400" cy="4680752"/>
          </a:xfrm>
        </p:spPr>
        <p:txBody>
          <a:bodyPr>
            <a:normAutofit/>
          </a:bodyPr>
          <a:lstStyle/>
          <a:p>
            <a:pPr marL="274320" lvl="1" indent="0">
              <a:buNone/>
            </a:pPr>
            <a:endParaRPr lang="en-US" sz="1400" dirty="0"/>
          </a:p>
          <a:p>
            <a:pPr lvl="1"/>
            <a:r>
              <a:rPr lang="en-US" sz="1400" dirty="0"/>
              <a:t>The free charge per unit area on the capacitor electrode is Q</a:t>
            </a:r>
          </a:p>
          <a:p>
            <a:pPr marL="274320" lvl="1" indent="0">
              <a:buNone/>
            </a:pPr>
            <a:r>
              <a:rPr lang="en-US" sz="1400" dirty="0"/>
              <a:t>                                                Rearranging,</a:t>
            </a:r>
          </a:p>
          <a:p>
            <a:pPr marL="274320" lvl="1" indent="0">
              <a:buNone/>
            </a:pPr>
            <a:endParaRPr lang="en-US" sz="1400" dirty="0"/>
          </a:p>
          <a:p>
            <a:pPr lvl="1"/>
            <a:r>
              <a:rPr lang="en-US" sz="1400" dirty="0"/>
              <a:t>For Negative Capacitance,                       and we are switching here from –</a:t>
            </a:r>
            <a:r>
              <a:rPr lang="en-US" sz="1400" dirty="0" err="1"/>
              <a:t>ve</a:t>
            </a:r>
            <a:r>
              <a:rPr lang="en-US" sz="1400" dirty="0"/>
              <a:t> Ps to +</a:t>
            </a:r>
            <a:r>
              <a:rPr lang="en-US" sz="1400" dirty="0" err="1"/>
              <a:t>ve</a:t>
            </a:r>
            <a:r>
              <a:rPr lang="en-US" sz="1400" dirty="0"/>
              <a:t> Ps hence </a:t>
            </a:r>
            <a:r>
              <a:rPr lang="en-US" sz="1400" dirty="0" err="1"/>
              <a:t>dPs</a:t>
            </a:r>
            <a:r>
              <a:rPr lang="en-US" sz="1400" dirty="0"/>
              <a:t> = +</a:t>
            </a:r>
            <a:r>
              <a:rPr lang="en-US" sz="1400" dirty="0" err="1"/>
              <a:t>ve</a:t>
            </a:r>
            <a:r>
              <a:rPr lang="en-US" sz="1400" dirty="0"/>
              <a:t>.</a:t>
            </a:r>
          </a:p>
          <a:p>
            <a:pPr lvl="1"/>
            <a:endParaRPr lang="en-US" sz="1400" dirty="0"/>
          </a:p>
          <a:p>
            <a:pPr marL="274320" lvl="1" indent="0">
              <a:buNone/>
            </a:pPr>
            <a:endParaRPr lang="en-US" sz="1400" dirty="0"/>
          </a:p>
          <a:p>
            <a:pPr lvl="1"/>
            <a:endParaRPr lang="en-US" sz="1400" dirty="0"/>
          </a:p>
          <a:p>
            <a:pPr marL="274320" lvl="1" indent="0">
              <a:buNone/>
            </a:pPr>
            <a:r>
              <a:rPr lang="en-US" sz="1400" dirty="0"/>
              <a:t> </a:t>
            </a:r>
          </a:p>
        </p:txBody>
      </p:sp>
      <p:pic>
        <p:nvPicPr>
          <p:cNvPr id="5" name="Picture 4">
            <a:extLst>
              <a:ext uri="{FF2B5EF4-FFF2-40B4-BE49-F238E27FC236}">
                <a16:creationId xmlns:a16="http://schemas.microsoft.com/office/drawing/2014/main" id="{23906047-819F-537B-EC42-1DC6E624D57F}"/>
              </a:ext>
            </a:extLst>
          </p:cNvPr>
          <p:cNvPicPr>
            <a:picLocks noChangeAspect="1"/>
          </p:cNvPicPr>
          <p:nvPr/>
        </p:nvPicPr>
        <p:blipFill>
          <a:blip r:embed="rId2"/>
          <a:stretch>
            <a:fillRect/>
          </a:stretch>
        </p:blipFill>
        <p:spPr>
          <a:xfrm>
            <a:off x="5714999" y="905968"/>
            <a:ext cx="1568531" cy="577880"/>
          </a:xfrm>
          <a:prstGeom prst="rect">
            <a:avLst/>
          </a:prstGeom>
        </p:spPr>
      </p:pic>
      <p:pic>
        <p:nvPicPr>
          <p:cNvPr id="8" name="Picture 7">
            <a:extLst>
              <a:ext uri="{FF2B5EF4-FFF2-40B4-BE49-F238E27FC236}">
                <a16:creationId xmlns:a16="http://schemas.microsoft.com/office/drawing/2014/main" id="{EDDED0DB-A9D1-C97F-66A3-C6CB90803527}"/>
              </a:ext>
            </a:extLst>
          </p:cNvPr>
          <p:cNvPicPr>
            <a:picLocks noChangeAspect="1"/>
          </p:cNvPicPr>
          <p:nvPr/>
        </p:nvPicPr>
        <p:blipFill>
          <a:blip r:embed="rId3"/>
          <a:stretch>
            <a:fillRect/>
          </a:stretch>
        </p:blipFill>
        <p:spPr>
          <a:xfrm>
            <a:off x="3994705" y="1238042"/>
            <a:ext cx="1778091" cy="647733"/>
          </a:xfrm>
          <a:prstGeom prst="rect">
            <a:avLst/>
          </a:prstGeom>
        </p:spPr>
      </p:pic>
      <p:pic>
        <p:nvPicPr>
          <p:cNvPr id="11" name="Picture 10">
            <a:extLst>
              <a:ext uri="{FF2B5EF4-FFF2-40B4-BE49-F238E27FC236}">
                <a16:creationId xmlns:a16="http://schemas.microsoft.com/office/drawing/2014/main" id="{97AD21F1-A0F5-666A-B43E-9E812FFAB2EF}"/>
              </a:ext>
            </a:extLst>
          </p:cNvPr>
          <p:cNvPicPr>
            <a:picLocks noChangeAspect="1"/>
          </p:cNvPicPr>
          <p:nvPr/>
        </p:nvPicPr>
        <p:blipFill>
          <a:blip r:embed="rId4"/>
          <a:stretch>
            <a:fillRect/>
          </a:stretch>
        </p:blipFill>
        <p:spPr>
          <a:xfrm>
            <a:off x="3198069" y="1836153"/>
            <a:ext cx="863644" cy="273064"/>
          </a:xfrm>
          <a:prstGeom prst="rect">
            <a:avLst/>
          </a:prstGeom>
        </p:spPr>
      </p:pic>
      <p:pic>
        <p:nvPicPr>
          <p:cNvPr id="19" name="Picture 18">
            <a:extLst>
              <a:ext uri="{FF2B5EF4-FFF2-40B4-BE49-F238E27FC236}">
                <a16:creationId xmlns:a16="http://schemas.microsoft.com/office/drawing/2014/main" id="{2CDB77EB-50DC-A833-4149-055C8BA33675}"/>
              </a:ext>
            </a:extLst>
          </p:cNvPr>
          <p:cNvPicPr>
            <a:picLocks noChangeAspect="1"/>
          </p:cNvPicPr>
          <p:nvPr/>
        </p:nvPicPr>
        <p:blipFill>
          <a:blip r:embed="rId5"/>
          <a:stretch>
            <a:fillRect/>
          </a:stretch>
        </p:blipFill>
        <p:spPr>
          <a:xfrm>
            <a:off x="119243" y="1488115"/>
            <a:ext cx="9792203" cy="2698889"/>
          </a:xfrm>
          <a:prstGeom prst="rect">
            <a:avLst/>
          </a:prstGeom>
        </p:spPr>
      </p:pic>
      <p:pic>
        <p:nvPicPr>
          <p:cNvPr id="23" name="Picture 22">
            <a:extLst>
              <a:ext uri="{FF2B5EF4-FFF2-40B4-BE49-F238E27FC236}">
                <a16:creationId xmlns:a16="http://schemas.microsoft.com/office/drawing/2014/main" id="{0E970892-E999-C811-F28F-3C423E6FC355}"/>
              </a:ext>
            </a:extLst>
          </p:cNvPr>
          <p:cNvPicPr>
            <a:picLocks noChangeAspect="1"/>
          </p:cNvPicPr>
          <p:nvPr/>
        </p:nvPicPr>
        <p:blipFill>
          <a:blip r:embed="rId6"/>
          <a:stretch>
            <a:fillRect/>
          </a:stretch>
        </p:blipFill>
        <p:spPr>
          <a:xfrm>
            <a:off x="533399" y="3951671"/>
            <a:ext cx="5071428" cy="2587674"/>
          </a:xfrm>
          <a:prstGeom prst="rect">
            <a:avLst/>
          </a:prstGeom>
        </p:spPr>
      </p:pic>
      <p:sp>
        <p:nvSpPr>
          <p:cNvPr id="25" name="TextBox 24">
            <a:extLst>
              <a:ext uri="{FF2B5EF4-FFF2-40B4-BE49-F238E27FC236}">
                <a16:creationId xmlns:a16="http://schemas.microsoft.com/office/drawing/2014/main" id="{4E5B0360-A8D1-7887-5663-098132149661}"/>
              </a:ext>
            </a:extLst>
          </p:cNvPr>
          <p:cNvSpPr txBox="1"/>
          <p:nvPr/>
        </p:nvSpPr>
        <p:spPr>
          <a:xfrm>
            <a:off x="5706698" y="4341044"/>
            <a:ext cx="5354782" cy="2031325"/>
          </a:xfrm>
          <a:prstGeom prst="rect">
            <a:avLst/>
          </a:prstGeom>
          <a:noFill/>
        </p:spPr>
        <p:txBody>
          <a:bodyPr wrap="square" rtlCol="0">
            <a:spAutoFit/>
          </a:bodyPr>
          <a:lstStyle/>
          <a:p>
            <a:r>
              <a:rPr lang="en-IN" sz="1400" dirty="0"/>
              <a:t>Major Drawbacks In application –</a:t>
            </a:r>
          </a:p>
          <a:p>
            <a:endParaRPr lang="en-IN" sz="1400" dirty="0"/>
          </a:p>
          <a:p>
            <a:pPr marL="285750" indent="-285750">
              <a:buFont typeface="Arial" panose="020B0604020202020204" pitchFamily="34" charset="0"/>
              <a:buChar char="•"/>
            </a:pPr>
            <a:r>
              <a:rPr lang="en-IN" sz="1400" dirty="0"/>
              <a:t>Large Polarization Hysteresis is observed due to irreversible domain nucleation and </a:t>
            </a:r>
            <a:r>
              <a:rPr lang="en-IN" sz="1400" dirty="0" err="1"/>
              <a:t>growth,leads</a:t>
            </a:r>
            <a:r>
              <a:rPr lang="en-IN" sz="1400" dirty="0"/>
              <a:t> to power </a:t>
            </a:r>
            <a:r>
              <a:rPr lang="en-IN" sz="1400" dirty="0" err="1"/>
              <a:t>discipation</a:t>
            </a:r>
            <a:r>
              <a:rPr lang="en-IN" sz="1400" dirty="0"/>
              <a:t> and hence increase in supply gate voltage.</a:t>
            </a:r>
          </a:p>
          <a:p>
            <a:endParaRPr lang="en-IN" sz="1400" dirty="0"/>
          </a:p>
          <a:p>
            <a:pPr marL="285750" indent="-285750">
              <a:buFont typeface="Arial" panose="020B0604020202020204" pitchFamily="34" charset="0"/>
              <a:buChar char="•"/>
            </a:pPr>
            <a:r>
              <a:rPr lang="en-IN" sz="1400" dirty="0"/>
              <a:t>Polarization Switching can be fast or </a:t>
            </a:r>
            <a:r>
              <a:rPr lang="en-IN" sz="1400" dirty="0" err="1"/>
              <a:t>slow,but</a:t>
            </a:r>
            <a:r>
              <a:rPr lang="en-IN" sz="1400" dirty="0"/>
              <a:t> to access the –</a:t>
            </a:r>
            <a:r>
              <a:rPr lang="en-IN" sz="1400" dirty="0" err="1"/>
              <a:t>ve</a:t>
            </a:r>
            <a:r>
              <a:rPr lang="en-IN" sz="1400" dirty="0"/>
              <a:t> capacitance region it should be slow but then it can’t be used for high speed digital electronics</a:t>
            </a:r>
          </a:p>
        </p:txBody>
      </p:sp>
    </p:spTree>
    <p:extLst>
      <p:ext uri="{BB962C8B-B14F-4D97-AF65-F5344CB8AC3E}">
        <p14:creationId xmlns:p14="http://schemas.microsoft.com/office/powerpoint/2010/main" val="1545638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70D2A23-2C73-9EC7-D0EE-801CB51081A1}"/>
              </a:ext>
            </a:extLst>
          </p:cNvPr>
          <p:cNvSpPr>
            <a:spLocks noGrp="1"/>
          </p:cNvSpPr>
          <p:nvPr>
            <p:ph type="title"/>
          </p:nvPr>
        </p:nvSpPr>
        <p:spPr>
          <a:xfrm>
            <a:off x="744266" y="-69550"/>
            <a:ext cx="10058400" cy="1609344"/>
          </a:xfrm>
        </p:spPr>
        <p:txBody>
          <a:bodyPr/>
          <a:lstStyle/>
          <a:p>
            <a:pPr algn="ctr"/>
            <a:r>
              <a:rPr lang="en-IN" dirty="0" err="1"/>
              <a:t>Stabalized</a:t>
            </a:r>
            <a:r>
              <a:rPr lang="en-IN" dirty="0"/>
              <a:t> Negative Capacitances</a:t>
            </a:r>
          </a:p>
        </p:txBody>
      </p:sp>
      <p:sp>
        <p:nvSpPr>
          <p:cNvPr id="2" name="TextBox 1">
            <a:extLst>
              <a:ext uri="{FF2B5EF4-FFF2-40B4-BE49-F238E27FC236}">
                <a16:creationId xmlns:a16="http://schemas.microsoft.com/office/drawing/2014/main" id="{72DBE10A-0CAD-A4F2-A6A4-030027C8A3B3}"/>
              </a:ext>
            </a:extLst>
          </p:cNvPr>
          <p:cNvSpPr txBox="1"/>
          <p:nvPr/>
        </p:nvSpPr>
        <p:spPr>
          <a:xfrm>
            <a:off x="457200" y="1544782"/>
            <a:ext cx="11236036" cy="2031325"/>
          </a:xfrm>
          <a:prstGeom prst="rect">
            <a:avLst/>
          </a:prstGeom>
          <a:noFill/>
        </p:spPr>
        <p:txBody>
          <a:bodyPr wrap="square" rtlCol="0">
            <a:spAutoFit/>
          </a:bodyPr>
          <a:lstStyle/>
          <a:p>
            <a:r>
              <a:rPr lang="en-IN" dirty="0"/>
              <a:t>1.Add a positive dielectric capacitance layer to MFM to form MDFM layer as shown in the figure.</a:t>
            </a:r>
          </a:p>
          <a:p>
            <a:r>
              <a:rPr lang="en-IN" dirty="0"/>
              <a:t>2.Free Energy of Dielectric with relative permittivity      and Electric Field Ed is given as, </a:t>
            </a:r>
          </a:p>
          <a:p>
            <a:r>
              <a:rPr lang="en-IN" dirty="0"/>
              <a:t>3.Total free energy is given by,</a:t>
            </a:r>
          </a:p>
          <a:p>
            <a:endParaRPr lang="en-IN" dirty="0"/>
          </a:p>
          <a:p>
            <a:r>
              <a:rPr lang="en-IN" dirty="0"/>
              <a:t>4.NC becomes </a:t>
            </a:r>
            <a:r>
              <a:rPr lang="en-IN" dirty="0" err="1"/>
              <a:t>stabalized</a:t>
            </a:r>
            <a:r>
              <a:rPr lang="en-IN" dirty="0"/>
              <a:t> when                           </a:t>
            </a:r>
            <a:r>
              <a:rPr lang="en-IN" dirty="0" err="1"/>
              <a:t>i.e</a:t>
            </a:r>
            <a:r>
              <a:rPr lang="en-IN" dirty="0"/>
              <a:t> the term in the bracket is positive</a:t>
            </a:r>
          </a:p>
          <a:p>
            <a:r>
              <a:rPr lang="en-IN" dirty="0"/>
              <a:t>Because the Gd curvature is always +</a:t>
            </a:r>
            <a:r>
              <a:rPr lang="en-IN" dirty="0" err="1"/>
              <a:t>ve</a:t>
            </a:r>
            <a:r>
              <a:rPr lang="en-IN" dirty="0"/>
              <a:t>  but Gf curvature becomes negative in NC region and hence Gd should balance out this curvature in NC region to give Gt as positive and concave upwards in NC region</a:t>
            </a:r>
          </a:p>
        </p:txBody>
      </p:sp>
      <p:pic>
        <p:nvPicPr>
          <p:cNvPr id="9" name="Picture 8">
            <a:extLst>
              <a:ext uri="{FF2B5EF4-FFF2-40B4-BE49-F238E27FC236}">
                <a16:creationId xmlns:a16="http://schemas.microsoft.com/office/drawing/2014/main" id="{D69D440D-19DF-ADDB-A91E-7A9D6EDF342A}"/>
              </a:ext>
            </a:extLst>
          </p:cNvPr>
          <p:cNvPicPr>
            <a:picLocks noChangeAspect="1"/>
          </p:cNvPicPr>
          <p:nvPr/>
        </p:nvPicPr>
        <p:blipFill>
          <a:blip r:embed="rId2"/>
          <a:stretch>
            <a:fillRect/>
          </a:stretch>
        </p:blipFill>
        <p:spPr>
          <a:xfrm>
            <a:off x="9849509" y="1883592"/>
            <a:ext cx="1555830" cy="469924"/>
          </a:xfrm>
          <a:prstGeom prst="rect">
            <a:avLst/>
          </a:prstGeom>
        </p:spPr>
      </p:pic>
      <p:pic>
        <p:nvPicPr>
          <p:cNvPr id="11" name="Picture 10">
            <a:extLst>
              <a:ext uri="{FF2B5EF4-FFF2-40B4-BE49-F238E27FC236}">
                <a16:creationId xmlns:a16="http://schemas.microsoft.com/office/drawing/2014/main" id="{2F142F9A-315B-AFF3-BE39-D257DA37FF7F}"/>
              </a:ext>
            </a:extLst>
          </p:cNvPr>
          <p:cNvPicPr>
            <a:picLocks noChangeAspect="1"/>
          </p:cNvPicPr>
          <p:nvPr/>
        </p:nvPicPr>
        <p:blipFill>
          <a:blip r:embed="rId3"/>
          <a:stretch>
            <a:fillRect/>
          </a:stretch>
        </p:blipFill>
        <p:spPr>
          <a:xfrm>
            <a:off x="3867336" y="2156391"/>
            <a:ext cx="4973405" cy="538317"/>
          </a:xfrm>
          <a:prstGeom prst="rect">
            <a:avLst/>
          </a:prstGeom>
        </p:spPr>
      </p:pic>
      <p:pic>
        <p:nvPicPr>
          <p:cNvPr id="13" name="Picture 12">
            <a:extLst>
              <a:ext uri="{FF2B5EF4-FFF2-40B4-BE49-F238E27FC236}">
                <a16:creationId xmlns:a16="http://schemas.microsoft.com/office/drawing/2014/main" id="{A34BBE76-8AAA-6FC6-001C-1416199CBE2F}"/>
              </a:ext>
            </a:extLst>
          </p:cNvPr>
          <p:cNvPicPr>
            <a:picLocks noChangeAspect="1"/>
          </p:cNvPicPr>
          <p:nvPr/>
        </p:nvPicPr>
        <p:blipFill>
          <a:blip r:embed="rId4"/>
          <a:stretch>
            <a:fillRect/>
          </a:stretch>
        </p:blipFill>
        <p:spPr>
          <a:xfrm>
            <a:off x="6096000" y="1883905"/>
            <a:ext cx="166836" cy="235087"/>
          </a:xfrm>
          <a:prstGeom prst="rect">
            <a:avLst/>
          </a:prstGeom>
        </p:spPr>
      </p:pic>
      <p:pic>
        <p:nvPicPr>
          <p:cNvPr id="15" name="Picture 14">
            <a:extLst>
              <a:ext uri="{FF2B5EF4-FFF2-40B4-BE49-F238E27FC236}">
                <a16:creationId xmlns:a16="http://schemas.microsoft.com/office/drawing/2014/main" id="{21556C67-673D-A399-0943-41569209FC3C}"/>
              </a:ext>
            </a:extLst>
          </p:cNvPr>
          <p:cNvPicPr>
            <a:picLocks noChangeAspect="1"/>
          </p:cNvPicPr>
          <p:nvPr/>
        </p:nvPicPr>
        <p:blipFill>
          <a:blip r:embed="rId5"/>
          <a:stretch>
            <a:fillRect/>
          </a:stretch>
        </p:blipFill>
        <p:spPr>
          <a:xfrm>
            <a:off x="3867336" y="2590747"/>
            <a:ext cx="1314264" cy="416099"/>
          </a:xfrm>
          <a:prstGeom prst="rect">
            <a:avLst/>
          </a:prstGeom>
        </p:spPr>
      </p:pic>
      <p:pic>
        <p:nvPicPr>
          <p:cNvPr id="17" name="Picture 16">
            <a:extLst>
              <a:ext uri="{FF2B5EF4-FFF2-40B4-BE49-F238E27FC236}">
                <a16:creationId xmlns:a16="http://schemas.microsoft.com/office/drawing/2014/main" id="{358A371D-B1B2-403B-ACD8-42679012D907}"/>
              </a:ext>
            </a:extLst>
          </p:cNvPr>
          <p:cNvPicPr>
            <a:picLocks noChangeAspect="1"/>
          </p:cNvPicPr>
          <p:nvPr/>
        </p:nvPicPr>
        <p:blipFill>
          <a:blip r:embed="rId6"/>
          <a:stretch>
            <a:fillRect/>
          </a:stretch>
        </p:blipFill>
        <p:spPr>
          <a:xfrm>
            <a:off x="2272145" y="3613506"/>
            <a:ext cx="8721435" cy="1428227"/>
          </a:xfrm>
          <a:prstGeom prst="rect">
            <a:avLst/>
          </a:prstGeom>
        </p:spPr>
      </p:pic>
      <p:pic>
        <p:nvPicPr>
          <p:cNvPr id="19" name="Picture 18">
            <a:extLst>
              <a:ext uri="{FF2B5EF4-FFF2-40B4-BE49-F238E27FC236}">
                <a16:creationId xmlns:a16="http://schemas.microsoft.com/office/drawing/2014/main" id="{081D7343-F1C6-331E-4B16-4F00FB49EB48}"/>
              </a:ext>
            </a:extLst>
          </p:cNvPr>
          <p:cNvPicPr>
            <a:picLocks noChangeAspect="1"/>
          </p:cNvPicPr>
          <p:nvPr/>
        </p:nvPicPr>
        <p:blipFill>
          <a:blip r:embed="rId7"/>
          <a:stretch>
            <a:fillRect/>
          </a:stretch>
        </p:blipFill>
        <p:spPr>
          <a:xfrm>
            <a:off x="2272145" y="5096455"/>
            <a:ext cx="7839902" cy="1761545"/>
          </a:xfrm>
          <a:prstGeom prst="rect">
            <a:avLst/>
          </a:prstGeom>
        </p:spPr>
      </p:pic>
      <p:pic>
        <p:nvPicPr>
          <p:cNvPr id="22" name="Picture 21">
            <a:extLst>
              <a:ext uri="{FF2B5EF4-FFF2-40B4-BE49-F238E27FC236}">
                <a16:creationId xmlns:a16="http://schemas.microsoft.com/office/drawing/2014/main" id="{DE619BF4-71DB-701F-5C59-57F053FA4F61}"/>
              </a:ext>
            </a:extLst>
          </p:cNvPr>
          <p:cNvPicPr>
            <a:picLocks noChangeAspect="1"/>
          </p:cNvPicPr>
          <p:nvPr/>
        </p:nvPicPr>
        <p:blipFill>
          <a:blip r:embed="rId8"/>
          <a:stretch>
            <a:fillRect/>
          </a:stretch>
        </p:blipFill>
        <p:spPr>
          <a:xfrm>
            <a:off x="818866" y="4095061"/>
            <a:ext cx="964627" cy="327973"/>
          </a:xfrm>
          <a:prstGeom prst="rect">
            <a:avLst/>
          </a:prstGeom>
        </p:spPr>
      </p:pic>
      <p:pic>
        <p:nvPicPr>
          <p:cNvPr id="24" name="Picture 23">
            <a:extLst>
              <a:ext uri="{FF2B5EF4-FFF2-40B4-BE49-F238E27FC236}">
                <a16:creationId xmlns:a16="http://schemas.microsoft.com/office/drawing/2014/main" id="{86575664-8F0D-4BEE-F64D-AA71924CA6B0}"/>
              </a:ext>
            </a:extLst>
          </p:cNvPr>
          <p:cNvPicPr>
            <a:picLocks noChangeAspect="1"/>
          </p:cNvPicPr>
          <p:nvPr/>
        </p:nvPicPr>
        <p:blipFill>
          <a:blip r:embed="rId9"/>
          <a:stretch>
            <a:fillRect/>
          </a:stretch>
        </p:blipFill>
        <p:spPr>
          <a:xfrm>
            <a:off x="818866" y="5433862"/>
            <a:ext cx="1032151" cy="327973"/>
          </a:xfrm>
          <a:prstGeom prst="rect">
            <a:avLst/>
          </a:prstGeom>
        </p:spPr>
      </p:pic>
    </p:spTree>
    <p:extLst>
      <p:ext uri="{BB962C8B-B14F-4D97-AF65-F5344CB8AC3E}">
        <p14:creationId xmlns:p14="http://schemas.microsoft.com/office/powerpoint/2010/main" val="3746665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4C83C-4B2A-F860-FE9E-29CB1D29BEDB}"/>
              </a:ext>
            </a:extLst>
          </p:cNvPr>
          <p:cNvSpPr>
            <a:spLocks noGrp="1"/>
          </p:cNvSpPr>
          <p:nvPr>
            <p:ph type="title"/>
          </p:nvPr>
        </p:nvSpPr>
        <p:spPr>
          <a:xfrm>
            <a:off x="210866" y="62068"/>
            <a:ext cx="8503643" cy="679150"/>
          </a:xfrm>
        </p:spPr>
        <p:txBody>
          <a:bodyPr>
            <a:normAutofit fontScale="90000"/>
          </a:bodyPr>
          <a:lstStyle/>
          <a:p>
            <a:pPr algn="ctr"/>
            <a:r>
              <a:rPr lang="en-IN" dirty="0"/>
              <a:t>Ferroelectrics For NC Devices</a:t>
            </a:r>
          </a:p>
        </p:txBody>
      </p:sp>
      <p:sp>
        <p:nvSpPr>
          <p:cNvPr id="3" name="Content Placeholder 2">
            <a:extLst>
              <a:ext uri="{FF2B5EF4-FFF2-40B4-BE49-F238E27FC236}">
                <a16:creationId xmlns:a16="http://schemas.microsoft.com/office/drawing/2014/main" id="{865808CE-BF08-1F47-C02A-73FDE767BE30}"/>
              </a:ext>
            </a:extLst>
          </p:cNvPr>
          <p:cNvSpPr>
            <a:spLocks noGrp="1"/>
          </p:cNvSpPr>
          <p:nvPr>
            <p:ph idx="1"/>
          </p:nvPr>
        </p:nvSpPr>
        <p:spPr>
          <a:xfrm>
            <a:off x="318655" y="1239982"/>
            <a:ext cx="10993581" cy="5084618"/>
          </a:xfrm>
        </p:spPr>
        <p:txBody>
          <a:bodyPr/>
          <a:lstStyle/>
          <a:p>
            <a:pPr marL="0" indent="0">
              <a:buNone/>
            </a:pPr>
            <a:r>
              <a:rPr lang="en-IN" dirty="0"/>
              <a:t>For practical realization of NC devices following conditions by Ferroelectrics need to be satisfied –</a:t>
            </a:r>
          </a:p>
          <a:p>
            <a:r>
              <a:rPr lang="en-US" dirty="0"/>
              <a:t>Robust ferroelectricity at 5 nm thickness and below – 1.Stabilizes NC 2.Scaling Down</a:t>
            </a:r>
          </a:p>
          <a:p>
            <a:r>
              <a:rPr lang="en-US" dirty="0"/>
              <a:t>Compatibility with CMOS technology – HfO2 based ferroelectrics</a:t>
            </a:r>
          </a:p>
          <a:p>
            <a:r>
              <a:rPr lang="en-US" dirty="0"/>
              <a:t>Thermal stability on silicon – Should be able to withstand hydrogen Annealing and temperature above 500 C.</a:t>
            </a:r>
          </a:p>
          <a:p>
            <a:r>
              <a:rPr lang="en-US" dirty="0"/>
              <a:t>Conformal deposition on 3D substrates -</a:t>
            </a:r>
          </a:p>
          <a:p>
            <a:r>
              <a:rPr lang="en-US" dirty="0"/>
              <a:t>Large electronic bandgap and conduction band offset to Si – To reduce gate leakage current.</a:t>
            </a:r>
            <a:endParaRPr lang="en-IN" dirty="0"/>
          </a:p>
        </p:txBody>
      </p:sp>
    </p:spTree>
    <p:extLst>
      <p:ext uri="{BB962C8B-B14F-4D97-AF65-F5344CB8AC3E}">
        <p14:creationId xmlns:p14="http://schemas.microsoft.com/office/powerpoint/2010/main" val="30410437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5FAD0096238DF49AA87D3796329F491" ma:contentTypeVersion="13" ma:contentTypeDescription="Create a new document." ma:contentTypeScope="" ma:versionID="9bb2eaa7034d2c769a27e38509b0e123">
  <xsd:schema xmlns:xsd="http://www.w3.org/2001/XMLSchema" xmlns:xs="http://www.w3.org/2001/XMLSchema" xmlns:p="http://schemas.microsoft.com/office/2006/metadata/properties" xmlns:ns3="97c91059-957d-40a2-9c5b-72e045873be9" xmlns:ns4="7cac4c4b-d5ee-4292-a067-1168013f08ee" targetNamespace="http://schemas.microsoft.com/office/2006/metadata/properties" ma:root="true" ma:fieldsID="de126d827bcb422a58f1d83640d385e1" ns3:_="" ns4:_="">
    <xsd:import namespace="97c91059-957d-40a2-9c5b-72e045873be9"/>
    <xsd:import namespace="7cac4c4b-d5ee-4292-a067-1168013f08ee"/>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LengthInSeconds"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c91059-957d-40a2-9c5b-72e045873b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cac4c4b-d5ee-4292-a067-1168013f08e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17FFAEE-4453-420C-B925-AA7FE4296904}">
  <ds:schemaRefs>
    <ds:schemaRef ds:uri="http://schemas.microsoft.com/sharepoint/v3/contenttype/forms"/>
  </ds:schemaRefs>
</ds:datastoreItem>
</file>

<file path=customXml/itemProps2.xml><?xml version="1.0" encoding="utf-8"?>
<ds:datastoreItem xmlns:ds="http://schemas.openxmlformats.org/officeDocument/2006/customXml" ds:itemID="{0650E399-E5C2-4DC1-91DB-72C82F6400EB}">
  <ds:schemaRefs>
    <ds:schemaRef ds:uri="http://www.w3.org/XML/1998/namespace"/>
    <ds:schemaRef ds:uri="http://schemas.microsoft.com/office/2006/documentManagement/types"/>
    <ds:schemaRef ds:uri="http://purl.org/dc/terms/"/>
    <ds:schemaRef ds:uri="http://purl.org/dc/elements/1.1/"/>
    <ds:schemaRef ds:uri="http://purl.org/dc/dcmitype/"/>
    <ds:schemaRef ds:uri="http://schemas.microsoft.com/office/infopath/2007/PartnerControls"/>
    <ds:schemaRef ds:uri="97c91059-957d-40a2-9c5b-72e045873be9"/>
    <ds:schemaRef ds:uri="http://schemas.openxmlformats.org/package/2006/metadata/core-properties"/>
    <ds:schemaRef ds:uri="7cac4c4b-d5ee-4292-a067-1168013f08ee"/>
    <ds:schemaRef ds:uri="http://schemas.microsoft.com/office/2006/metadata/properties"/>
  </ds:schemaRefs>
</ds:datastoreItem>
</file>

<file path=customXml/itemProps3.xml><?xml version="1.0" encoding="utf-8"?>
<ds:datastoreItem xmlns:ds="http://schemas.openxmlformats.org/officeDocument/2006/customXml" ds:itemID="{27F56A33-DA8A-4E59-A0CE-A5AB1E304D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c91059-957d-40a2-9c5b-72e045873be9"/>
    <ds:schemaRef ds:uri="7cac4c4b-d5ee-4292-a067-1168013f08e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Wood Type</Template>
  <TotalTime>678</TotalTime>
  <Words>578</Words>
  <Application>Microsoft Office PowerPoint</Application>
  <PresentationFormat>Widescreen</PresentationFormat>
  <Paragraphs>78</Paragraphs>
  <Slides>13</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Rockwell</vt:lpstr>
      <vt:lpstr>Rockwell Condensed</vt:lpstr>
      <vt:lpstr>Times New Roman</vt:lpstr>
      <vt:lpstr>Wingdings</vt:lpstr>
      <vt:lpstr>Wood Type</vt:lpstr>
      <vt:lpstr>FerroElectric Negative Capacitances</vt:lpstr>
      <vt:lpstr>Motivation For the Negative Capacitances</vt:lpstr>
      <vt:lpstr>Subthreshold Swing (S)</vt:lpstr>
      <vt:lpstr>Basics of Capacitance</vt:lpstr>
      <vt:lpstr>ParaElectric and FerroElectric Materials </vt:lpstr>
      <vt:lpstr>Landau Khalatnikov Theory of Non-Linear dielectrics</vt:lpstr>
      <vt:lpstr>Transient Negative Capacitances</vt:lpstr>
      <vt:lpstr>Stabalized Negative Capacitances</vt:lpstr>
      <vt:lpstr>Ferroelectrics For NC Devices</vt:lpstr>
      <vt:lpstr>OUTlook</vt:lpstr>
      <vt:lpstr>Potential Applications OF Negative CapaCiTances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Prediction</dc:title>
  <dc:creator>Vishal M</dc:creator>
  <cp:lastModifiedBy>Akshay Patil Ranchhod</cp:lastModifiedBy>
  <cp:revision>19</cp:revision>
  <dcterms:created xsi:type="dcterms:W3CDTF">2022-10-02T14:36:36Z</dcterms:created>
  <dcterms:modified xsi:type="dcterms:W3CDTF">2022-12-11T02:53:31Z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0x010100C5FAD0096238DF49AA87D3796329F491</vt:lpwstr>
  </property>
</Properties>
</file>